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handoutMasters/handoutMaster1.xml" ContentType="application/vnd.openxmlformats-officedocument.presentationml.handoutMaster+xml"/>
  <Override PartName="/ppt/theme/theme4.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6b488a94d2bc4435" /><Relationship Type="http://schemas.openxmlformats.org/package/2006/relationships/metadata/core-properties" Target="/docProps/core.xml" Id="Rc479b4e80cde474d" /><Relationship Type="http://schemas.openxmlformats.org/officeDocument/2006/relationships/extended-properties" Target="/docProps/app.xml" Id="R4e5b229b8b5e4878" /><Relationship Type="http://schemas.openxmlformats.org/officeDocument/2006/relationships/custom-properties" Target="/docProps/custom.xml" Id="Ra7907fb6181f42f7"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4"/>
  </p:notesMasterIdLst>
  <p:handoutMasterIdLst>
    <p:handoutMasterId r:id="rId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5FB"/>
    <a:srgbClr val="1B1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7"/>
  </p:normalViewPr>
  <p:slideViewPr>
    <p:cSldViewPr snapToGrid="0" snapToObjects="1" showGuides="1">
      <p:cViewPr>
        <p:scale>
          <a:sx n="89" d="100"/>
          <a:sy n="89" d="100"/>
        </p:scale>
        <p:origin x="1432" y="632"/>
      </p:cViewPr>
      <p:guideLst/>
    </p:cSldViewPr>
  </p:slideViewPr>
  <p:notesTextViewPr>
    <p:cViewPr>
      <p:scale>
        <a:sx n="1" d="1"/>
        <a:sy n="1" d="1"/>
      </p:scale>
      <p:origin x="0" y="0"/>
    </p:cViewPr>
  </p:notesTextViewPr>
  <p:notesViewPr>
    <p:cSldViewPr snapToGrid="0" snapToObjects="1">
      <p:cViewPr varScale="1">
        <p:scale>
          <a:sx n="80" d="100"/>
          <a:sy n="80" d="100"/>
        </p:scale>
        <p:origin x="2840" y="208"/>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Master" Target="/ppt/slideMasters/slideMaster2.xml" Id="rId2" /><Relationship Type="http://schemas.openxmlformats.org/officeDocument/2006/relationships/theme" Target="/ppt/theme/theme1.xml" Id="rId3" /><Relationship Type="http://schemas.openxmlformats.org/officeDocument/2006/relationships/notesMaster" Target="/ppt/notesMasters/notesMaster1.xml" Id="rId4" /><Relationship Type="http://schemas.openxmlformats.org/officeDocument/2006/relationships/handoutMaster" Target="/ppt/handoutMasters/handoutMaster1.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slide" Target="/ppt/slides/slide20.xml" Id="rId25" /><Relationship Type="http://schemas.openxmlformats.org/officeDocument/2006/relationships/slide" Target="/ppt/slides/slide21.xml" Id="rId26" /><Relationship Type="http://schemas.openxmlformats.org/officeDocument/2006/relationships/slide" Target="/ppt/slides/slide22.xml" Id="rId27" /><Relationship Type="http://schemas.openxmlformats.org/officeDocument/2006/relationships/slide" Target="/ppt/slides/slide23.xml" Id="rId28" /><Relationship Type="http://schemas.openxmlformats.org/officeDocument/2006/relationships/slide" Target="/ppt/slides/slide24.xml" Id="rId29" /><Relationship Type="http://schemas.openxmlformats.org/officeDocument/2006/relationships/slide" Target="/ppt/slides/slide25.xml" Id="rId30" /><Relationship Type="http://schemas.openxmlformats.org/officeDocument/2006/relationships/slide" Target="/ppt/slides/slide26.xml" Id="rId31" /><Relationship Type="http://schemas.openxmlformats.org/officeDocument/2006/relationships/slide" Target="/ppt/slides/slide27.xml" Id="rId32" /><Relationship Type="http://schemas.openxmlformats.org/officeDocument/2006/relationships/slide" Target="/ppt/slides/slide28.xml" Id="rId33" /><Relationship Type="http://schemas.openxmlformats.org/officeDocument/2006/relationships/slide" Target="/ppt/slides/slide29.xml" Id="rId34" /><Relationship Type="http://schemas.openxmlformats.org/officeDocument/2006/relationships/slide" Target="/ppt/slides/slide30.xml" Id="rId35" /><Relationship Type="http://schemas.openxmlformats.org/officeDocument/2006/relationships/slide" Target="/ppt/slides/slide31.xml" Id="rId36" /><Relationship Type="http://schemas.openxmlformats.org/officeDocument/2006/relationships/slide" Target="/ppt/slides/slide32.xml" Id="rId37" /><Relationship Type="http://schemas.openxmlformats.org/officeDocument/2006/relationships/slide" Target="/ppt/slides/slide33.xml" Id="rId38" /><Relationship Type="http://schemas.openxmlformats.org/officeDocument/2006/relationships/slide" Target="/ppt/slides/slide34.xml" Id="rId39" /><Relationship Type="http://schemas.openxmlformats.org/officeDocument/2006/relationships/slide" Target="/ppt/slides/slide35.xml" Id="rId40" /><Relationship Type="http://schemas.openxmlformats.org/officeDocument/2006/relationships/slide" Target="/ppt/slides/slide36.xml" Id="rId41" /><Relationship Type="http://schemas.openxmlformats.org/officeDocument/2006/relationships/slide" Target="/ppt/slides/slide37.xml" Id="rId42" /><Relationship Type="http://schemas.openxmlformats.org/officeDocument/2006/relationships/slide" Target="/ppt/slides/slide38.xml" Id="rId43" /><Relationship Type="http://schemas.openxmlformats.org/officeDocument/2006/relationships/slide" Target="/ppt/slides/slide39.xml" Id="rId44" /><Relationship Type="http://schemas.openxmlformats.org/officeDocument/2006/relationships/slide" Target="/ppt/slides/slide40.xml" Id="rId45" /><Relationship Type="http://schemas.openxmlformats.org/officeDocument/2006/relationships/slide" Target="/ppt/slides/slide41.xml" Id="rId46" /><Relationship Type="http://schemas.openxmlformats.org/officeDocument/2006/relationships/slide" Target="/ppt/slides/slide42.xml" Id="rId47" /><Relationship Type="http://schemas.openxmlformats.org/officeDocument/2006/relationships/slide" Target="/ppt/slides/slide43.xml" Id="rId48" /><Relationship Type="http://schemas.openxmlformats.org/officeDocument/2006/relationships/slide" Target="/ppt/slides/slide44.xml" Id="rId49" /><Relationship Type="http://schemas.openxmlformats.org/officeDocument/2006/relationships/slide" Target="/ppt/slides/slide45.xml" Id="rId50" /><Relationship Type="http://schemas.openxmlformats.org/officeDocument/2006/relationships/slide" Target="/ppt/slides/slide46.xml" Id="rId51" /><Relationship Type="http://schemas.openxmlformats.org/officeDocument/2006/relationships/slide" Target="/ppt/slides/slide47.xml" Id="rId52" /><Relationship Type="http://schemas.openxmlformats.org/officeDocument/2006/relationships/slide" Target="/ppt/slides/slide48.xml" Id="rId53" /><Relationship Type="http://schemas.openxmlformats.org/officeDocument/2006/relationships/tableStyles" Target="/ppt/tableStyles.xml" Id="rId54" /><Relationship Type="http://schemas.openxmlformats.org/officeDocument/2006/relationships/presProps" Target="/ppt/presProps.xml" Id="rId55" /><Relationship Type="http://schemas.openxmlformats.org/officeDocument/2006/relationships/viewProps" Target="/ppt/viewProps.xml" Id="rId56" /></Relationships>
</file>

<file path=ppt/handoutMasters/_rels/handoutMaster1.xml.rels>&#65279;<?xml version="1.0" encoding="utf-8"?><Relationships xmlns="http://schemas.openxmlformats.org/package/2006/relationships"><Relationship Type="http://schemas.openxmlformats.org/officeDocument/2006/relationships/theme" Target="/ppt/theme/theme4.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1F6A2C-4954-274E-8DA9-6C4A03EE824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A99793-93D0-0A4B-8C7C-5D1FD19DD4A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C2D05-F75F-2E4D-9552-EB82F984C7D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552A0-F6C0-9B42-B29D-21314771942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48.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png" Id="rId2"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3.png" Id="rId2"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2.xml" Id="rId1" /><Relationship Type="http://schemas.openxmlformats.org/officeDocument/2006/relationships/image" Target="/ppt/media/image.png" Id="rId2"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2.xml" Id="rId1" /><Relationship Type="http://schemas.openxmlformats.org/officeDocument/2006/relationships/image" Target="/ppt/media/image2.png" Id="rId2"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2.xml" Id="rId1" /><Relationship Type="http://schemas.openxmlformats.org/officeDocument/2006/relationships/image" Target="/ppt/media/image3.png" Id="rId2"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lvl="0">
              <a:defRPr sz="6000" b="1">
                <a:solidFill>
                  <a:schemeClr val="bg1"/>
                </a:solidFill>
                <a:latin typeface="Microsoft YaHei"/>
                <a:ea typeface="Microsoft YaHei"/>
              </a:defRPr>
            </a:lvl1pPr>
          </a:lstStyle>
          <a:p>
            <a:endParaRPr lang="en-US" altLang="zh-CN">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lvl="0" indent="0">
              <a:buNone/>
              <a:defRPr sz="2400" b="1">
                <a:solidFill>
                  <a:schemeClr val="bg1"/>
                </a:solidFill>
                <a:latin typeface="Microsoft YaHei"/>
                <a:ea typeface="Microsoft YaHei"/>
              </a:defRPr>
            </a:lvl1pPr>
          </a:lstStyle>
          <a:p>
            <a:endParaRPr lang="zh-CN" altLang="en-US">
              <a:solidFill>
                <a:schemeClr val="tx1"/>
              </a:solidFill>
            </a:endParaRPr>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lvl="0" indent="0">
              <a:buNone/>
              <a:defRPr sz="2000">
                <a:latin typeface="Microsoft YaHei"/>
                <a:ea typeface="Microsoft YaHei"/>
              </a:defRPr>
            </a:lvl1pPr>
            <a:lvl2pPr marL="457200" lvl="1" indent="0">
              <a:buNone/>
              <a:defRPr sz="1800">
                <a:latin typeface="Microsoft YaHei"/>
                <a:ea typeface="Microsoft YaHei"/>
              </a:defRPr>
            </a:lvl2pPr>
            <a:lvl3pPr marL="914400" lvl="2" indent="0">
              <a:buNone/>
              <a:defRPr sz="1800">
                <a:latin typeface="Microsoft YaHei"/>
                <a:ea typeface="Microsoft YaHei"/>
              </a:defRPr>
            </a:lvl3pPr>
            <a:lvl4pPr marL="1371600" lvl="3" indent="0">
              <a:buNone/>
              <a:defRPr>
                <a:latin typeface="Microsoft YaHei"/>
                <a:ea typeface="Microsoft YaHei"/>
              </a:defRPr>
            </a:lvl4pPr>
            <a:lvl5pPr marL="1828800" lvl="4" indent="0">
              <a:buNone/>
              <a:defRPr>
                <a:latin typeface="Microsoft YaHei"/>
                <a:ea typeface="Microsoft YaHei"/>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标题 2"/>
          <p:cNvSpPr>
            <a:spLocks noGrp="1"/>
          </p:cNvSpPr>
          <p:nvPr>
            <p:ph type="title"/>
          </p:nvPr>
        </p:nvSpPr>
        <p:spPr>
          <a:xfrm>
            <a:off x="315188" y="80284"/>
            <a:ext cx="5794664" cy="662782"/>
          </a:xfrm>
        </p:spPr>
        <p:txBody>
          <a:bodyPr>
            <a:normAutofit/>
          </a:bodyPr>
          <a:lstStyle>
            <a:lvl1pPr lvl="0">
              <a:defRPr sz="2800" b="1">
                <a:latin typeface="Microsoft YaHei"/>
                <a:ea typeface="Microsoft YaHei"/>
              </a:defRPr>
            </a:lvl1pPr>
          </a:lstStyle>
          <a:p>
            <a:endParaRPr lang="zh-CN" alt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lvl="0">
              <a:defRPr sz="6000" b="1">
                <a:solidFill>
                  <a:schemeClr val="bg1"/>
                </a:solidFill>
                <a:latin typeface="Microsoft YaHei"/>
                <a:ea typeface="Microsoft YaHei"/>
              </a:defRPr>
            </a:lvl1pPr>
          </a:lstStyle>
          <a:p>
            <a:endParaRPr lang="en-US" altLang="zh-CN">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lvl="0" indent="0">
              <a:buNone/>
              <a:defRPr sz="2400" b="1">
                <a:solidFill>
                  <a:schemeClr val="bg1"/>
                </a:solidFill>
                <a:latin typeface="Microsoft YaHei"/>
                <a:ea typeface="Microsoft YaHei"/>
              </a:defRPr>
            </a:lvl1pPr>
          </a:lstStyle>
          <a:p>
            <a:endParaRPr lang="zh-CN" altLang="en-US">
              <a:solidFill>
                <a:schemeClr val="tx1"/>
              </a:solidFill>
            </a:endParaRP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lvl="0" indent="0">
              <a:buNone/>
              <a:defRPr sz="2000">
                <a:latin typeface="Microsoft YaHei"/>
                <a:ea typeface="Microsoft YaHei"/>
              </a:defRPr>
            </a:lvl1pPr>
            <a:lvl2pPr marL="457200" lvl="1" indent="0">
              <a:buNone/>
              <a:defRPr sz="1800">
                <a:latin typeface="Microsoft YaHei"/>
                <a:ea typeface="Microsoft YaHei"/>
              </a:defRPr>
            </a:lvl2pPr>
            <a:lvl3pPr marL="914400" lvl="2" indent="0">
              <a:buNone/>
              <a:defRPr sz="1800">
                <a:latin typeface="Microsoft YaHei"/>
                <a:ea typeface="Microsoft YaHei"/>
              </a:defRPr>
            </a:lvl3pPr>
            <a:lvl4pPr marL="1371600" lvl="3" indent="0">
              <a:buNone/>
              <a:defRPr>
                <a:latin typeface="Microsoft YaHei"/>
                <a:ea typeface="Microsoft YaHei"/>
              </a:defRPr>
            </a:lvl4pPr>
            <a:lvl5pPr marL="1828800" lvl="4" indent="0">
              <a:buNone/>
              <a:defRPr>
                <a:latin typeface="Microsoft YaHei"/>
                <a:ea typeface="Microsoft YaHei"/>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标题 2"/>
          <p:cNvSpPr>
            <a:spLocks noGrp="1"/>
          </p:cNvSpPr>
          <p:nvPr>
            <p:ph type="title"/>
          </p:nvPr>
        </p:nvSpPr>
        <p:spPr>
          <a:xfrm>
            <a:off x="315188" y="80284"/>
            <a:ext cx="5794664" cy="662782"/>
          </a:xfrm>
        </p:spPr>
        <p:txBody>
          <a:bodyPr>
            <a:normAutofit/>
          </a:bodyPr>
          <a:lstStyle>
            <a:lvl1pPr lvl="0">
              <a:defRPr sz="2800" b="1">
                <a:latin typeface="Microsoft YaHei"/>
                <a:ea typeface="Microsoft YaHei"/>
              </a:defRPr>
            </a:lvl1pPr>
          </a:lstStyle>
          <a:p>
            <a:endParaRPr lang="zh-CN" altLang="en-US"/>
          </a:p>
        </p:txBody>
      </p:sp>
    </p:spTree>
  </p:cSld>
  <p:clrMapOvr>
    <a:masterClrMapping/>
  </p:clrMapOvr>
  <p:extLst>
    <p:ext uri="{DCECCB84-F9BA-43D5-87BE-67443E8EF086}">
      <p15:sldGuideLst xmlns:p15="http://schemas.microsoft.com/office/powerpoint/2012/main"/>
    </p:ext>
  </p:extLst>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theme" Target="/ppt/theme/theme1.xml" Id="rId4" /></Relationships>
</file>

<file path=ppt/slideMasters/_rels/slideMaster2.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slideLayout" Target="/ppt/slideLayouts/slideLayout5.xml" Id="rId2" /><Relationship Type="http://schemas.openxmlformats.org/officeDocument/2006/relationships/slideLayout" Target="/ppt/slideLayouts/slideLayout6.xml" Id="rId3" /><Relationship Type="http://schemas.openxmlformats.org/officeDocument/2006/relationships/theme" Target="/ppt/theme/theme2.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FAA57DD5-2ED1-4DF4-9974-B890D0F7F3AE}" type="datetimeFigureOut">
              <a:rPr lang="zh-CN" altLang="en-US"/>
              <a:t/>
            </a:fld>
            <a:endParaRPr lang="zh-CN" altLang="en-US"/>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en-US"/>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63E79EC1-8333-4ECA-9B62-F9AB44922AEE}" type="slidenum">
              <a:rPr lang="zh-CN" altLang="en-US"/>
              <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B02AC08D-871D-426D-BE1A-4E38D689769E}" type="datetimeFigureOut">
              <a:rPr lang="zh-CN" altLang="en-US"/>
              <a:t/>
            </a:fld>
            <a:endParaRPr lang="zh-CN" altLang="en-US"/>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en-US"/>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E5BD07CD-AD5C-4C8F-8D22-B45700C60552}" type="slidenum">
              <a:rPr lang="zh-CN" altLang="en-US"/>
              <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extLst>
    <p:ext uri="{27BBF7A9-308A-43DC-89C8-2F10F3537804}">
      <p15:sldGuideLst xmlns:p15="http://schemas.microsoft.com/office/powerpoint/2012/main"/>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7.pn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8.png" Id="rId3" /></Relationships>
</file>

<file path=ppt/slides/_rels/slide1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9.png" Id="rId3" /><Relationship Type="http://schemas.openxmlformats.org/officeDocument/2006/relationships/image" Target="/ppt/media/image10.pn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1.png" Id="rId3" /><Relationship Type="http://schemas.openxmlformats.org/officeDocument/2006/relationships/image" Target="/ppt/media/image12.pn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3.png"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4.png"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5.png" Id="rId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6.png" Id="rId3" /></Relationships>
</file>

<file path=ppt/slides/_rels/slide1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7.png" Id="rId3" /></Relationships>
</file>

<file path=ppt/slides/_rels/slide1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7.png"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s>
</file>

<file path=ppt/slides/_rels/slide2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8.png" Id="rId3" /></Relationships>
</file>

<file path=ppt/slides/_rels/slide2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9.png" Id="rId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0.png" Id="rId3" /><Relationship Type="http://schemas.openxmlformats.org/officeDocument/2006/relationships/image" Target="/ppt/media/image21.png" Id="rId4" /></Relationships>
</file>

<file path=ppt/slides/_rels/slide2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2.png" Id="rId3"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3.png" Id="rId3" /></Relationships>
</file>

<file path=ppt/slides/_rels/slide2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png"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4.pn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5.png" Id="rId3" /></Relationships>
</file>

<file path=ppt/slides/_rels/slide2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6.png" Id="rId3" /></Relationships>
</file>

<file path=ppt/slides/_rels/slide2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7.pn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8.png" Id="rId3" /></Relationships>
</file>

<file path=ppt/slides/_rels/slide3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29.png" Id="rId3" /></Relationships>
</file>

<file path=ppt/slides/_rels/slide3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0.png" Id="rId3" /></Relationships>
</file>

<file path=ppt/slides/_rels/slide3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18.png" Id="rId3" /></Relationships>
</file>

<file path=ppt/slides/_rels/slide3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png" Id="rId2" /></Relationships>
</file>

<file path=ppt/slides/_rels/slide3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1.png" Id="rId3" /></Relationships>
</file>

<file path=ppt/slides/_rels/slide3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2.png" Id="rId3" /></Relationships>
</file>

<file path=ppt/slides/_rels/slide3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3.pn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4.png" Id="rId3" /><Relationship Type="http://schemas.openxmlformats.org/officeDocument/2006/relationships/image" Target="/ppt/media/image35.png" Id="rId4" /></Relationships>
</file>

<file path=ppt/slides/_rels/slide3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6.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4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7.png" Id="rId3" /></Relationships>
</file>

<file path=ppt/slides/_rels/slide4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7.png" Id="rId3" /></Relationships>
</file>

<file path=ppt/slides/_rels/slide4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8.png" Id="rId3" /></Relationships>
</file>

<file path=ppt/slides/_rels/slide4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39.png" Id="rId3" /></Relationships>
</file>

<file path=ppt/slides/_rels/slide4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40.png" Id="rId3" /></Relationships>
</file>

<file path=ppt/slides/_rels/slide4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1.png" Id="rId2" /><Relationship Type="http://schemas.openxmlformats.org/officeDocument/2006/relationships/image" Target="/ppt/media/image42.png" Id="rId3" /></Relationships>
</file>

<file path=ppt/slides/_rels/slide4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3.png" Id="rId2" /></Relationships>
</file>

<file path=ppt/slides/_rels/slide4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s>
</file>

<file path=ppt/slides/_rels/slide4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5.png" Id="rId2" /><Relationship Type="http://schemas.openxmlformats.org/officeDocument/2006/relationships/image" Target="/ppt/media/image4.pn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6.pn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 Type="http://schemas.openxmlformats.org/officeDocument/2006/relationships/image" Target="/ppt/media/image4.pn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png"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65249"/>
            <a:ext cx="9144000" cy="1376363"/>
          </a:xfrm>
        </p:spPr>
        <p:txBody>
          <a:bodyPr>
            <a:normAutofit fontScale="100000"/>
          </a:bodyPr>
          <a:lstStyle/>
          <a:p>
            <a:pPr lvl="0"/>
            <a:r>
              <a:rPr lang="en-US" altLang="en-US" sz="5400"/>
              <a:t>MGLRU </a:t>
            </a:r>
            <a:r>
              <a:rPr lang="zh-CN" altLang="zh-CN" sz="5400"/>
              <a:t>应用实践与算法改进</a:t>
            </a:r>
            <a:endParaRPr lang="zh-CN" altLang="zh-CN" sz="5400"/>
          </a:p>
        </p:txBody>
      </p:sp>
      <p:sp>
        <p:nvSpPr>
          <p:cNvPr id="3" name="副标题 2"/>
          <p:cNvSpPr>
            <a:spLocks noGrp="1"/>
          </p:cNvSpPr>
          <p:nvPr>
            <p:ph type="subTitle" idx="4294967295"/>
          </p:nvPr>
        </p:nvSpPr>
        <p:spPr>
          <a:xfrm>
            <a:off x="1524000" y="3087688"/>
            <a:ext cx="9144000" cy="1655762"/>
          </a:xfrm>
        </p:spPr>
        <p:txBody>
          <a:bodyPr>
            <a:normAutofit fontScale="100000"/>
          </a:bodyPr>
          <a:lstStyle/>
          <a:p>
            <a:pPr marL="0" lvl="0" indent="0">
              <a:buNone/>
            </a:pPr>
            <a:r>
              <a:rPr lang="zh-CN" altLang="zh-CN" b="1">
                <a:solidFill>
                  <a:srgbClr val="FFFFFF"/>
                </a:solidFill>
                <a:latin typeface="Microsoft YaHei"/>
                <a:ea typeface="Microsoft YaHei"/>
              </a:rPr>
              <a:t>对内核中</a:t>
            </a:r>
            <a:r>
              <a:rPr lang="en-US" altLang="en-US" b="1">
                <a:solidFill>
                  <a:srgbClr val="FFFFFF"/>
                </a:solidFill>
                <a:latin typeface="Microsoft YaHei"/>
                <a:ea typeface="Microsoft YaHei"/>
              </a:rPr>
              <a:t> Workingset Refault Distace </a:t>
            </a:r>
            <a:r>
              <a:rPr lang="zh-CN" altLang="zh-CN" b="1">
                <a:solidFill>
                  <a:srgbClr val="FFFFFF"/>
                </a:solidFill>
                <a:latin typeface="Microsoft YaHei"/>
                <a:ea typeface="Microsoft YaHei"/>
              </a:rPr>
              <a:t>算法的重新思考</a:t>
            </a:r>
            <a:endParaRPr lang="zh-CN" altLang="zh-CN" b="1">
              <a:solidFill>
                <a:srgbClr val="FFFFFF"/>
              </a:solidFill>
              <a:latin typeface="Microsoft YaHei"/>
              <a:ea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sp>
        <p:nvSpPr>
          <p:cNvPr id="4"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概述</a:t>
            </a:r>
            <a:endParaRPr lang="zh-CN" altLang="zh-CN"/>
          </a:p>
        </p:txBody>
      </p:sp>
      <p:pic>
        <p:nvPicPr>
          <p:cNvPr id="5" name=""/>
          <p:cNvPicPr>
            <a:picLocks noChangeAspect="1"/>
          </p:cNvPicPr>
          <p:nvPr/>
        </p:nvPicPr>
        <p:blipFill>
          <a:blip r:embed="rId2"/>
          <a:stretch/>
        </p:blipFill>
        <p:spPr>
          <a:xfrm rot="0" flipH="0" flipV="0">
            <a:off x="740475" y="932514"/>
            <a:ext cx="10711176" cy="5925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054853"/>
            <a:ext cx="11667795" cy="1308164"/>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页面有着对应的</a:t>
            </a:r>
            <a:r>
              <a:rPr lang="en-US" altLang="en-US"/>
              <a:t> Gen</a:t>
            </a:r>
            <a:r>
              <a:rPr lang="zh-CN" altLang="zh-CN"/>
              <a:t>，一共最多</a:t>
            </a:r>
            <a:r>
              <a:rPr lang="en-US" altLang="en-US"/>
              <a:t> 4 </a:t>
            </a:r>
            <a:r>
              <a:rPr lang="zh-CN" altLang="zh-CN"/>
              <a:t>个</a:t>
            </a:r>
            <a:r>
              <a:rPr lang="en-US" altLang="en-US"/>
              <a:t> Gen</a:t>
            </a:r>
            <a:r>
              <a:rPr lang="zh-CN" altLang="zh-CN"/>
              <a:t>，每个</a:t>
            </a:r>
            <a:r>
              <a:rPr lang="en-US" altLang="en-US"/>
              <a:t> Gen </a:t>
            </a:r>
            <a:r>
              <a:rPr lang="zh-CN" altLang="zh-CN"/>
              <a:t>有对应序号，序号连续单调递增（</a:t>
            </a:r>
            <a:r>
              <a:rPr lang="en-US" altLang="en-US"/>
              <a:t>max_seq </a:t>
            </a:r>
            <a:r>
              <a:rPr lang="zh-CN" altLang="zh-CN"/>
              <a:t>为最新</a:t>
            </a:r>
            <a:r>
              <a:rPr lang="en-US" altLang="en-US"/>
              <a:t> Gen </a:t>
            </a:r>
            <a:r>
              <a:rPr lang="zh-CN" altLang="zh-CN"/>
              <a:t>序号，</a:t>
            </a:r>
            <a:r>
              <a:rPr lang="en-US" altLang="en-US"/>
              <a:t>min_seq </a:t>
            </a:r>
            <a:r>
              <a:rPr lang="zh-CN" altLang="zh-CN"/>
              <a:t>为最老</a:t>
            </a:r>
            <a:r>
              <a:rPr lang="en-US" altLang="en-US"/>
              <a:t> Gen </a:t>
            </a:r>
            <a:r>
              <a:rPr lang="zh-CN" altLang="zh-CN"/>
              <a:t>序号）。</a:t>
            </a:r>
            <a:endParaRPr/>
          </a:p>
          <a:p>
            <a:pPr marL="342900" lvl="0" indent="-342900">
              <a:buFont typeface="Arial" charset="0"/>
              <a:buChar char="•"/>
            </a:pPr>
            <a:r>
              <a:rPr lang="zh-CN" altLang="zh-CN"/>
              <a:t>页面只有</a:t>
            </a:r>
            <a:r>
              <a:rPr lang="en-US" altLang="en-US"/>
              <a:t> Promote</a:t>
            </a:r>
            <a:r>
              <a:rPr lang="zh-CN" altLang="zh-CN"/>
              <a:t>，没有</a:t>
            </a:r>
            <a:r>
              <a:rPr lang="en-US" altLang="en-US"/>
              <a:t> Demote</a:t>
            </a:r>
            <a:r>
              <a:rPr lang="zh-CN" altLang="zh-CN"/>
              <a:t>。</a:t>
            </a:r>
          </a:p>
          <a:p>
            <a:pPr marL="342900" lvl="0" indent="-342900">
              <a:buFont typeface="Arial" charset="0"/>
              <a:buChar char="•"/>
            </a:pPr>
            <a:endParaRPr lang="en-US" altLang="en-US"/>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页面属性</a:t>
            </a:r>
          </a:p>
        </p:txBody>
      </p:sp>
      <p:pic>
        <p:nvPicPr>
          <p:cNvPr id="6" name=""/>
          <p:cNvPicPr>
            <a:picLocks noChangeAspect="1"/>
          </p:cNvPicPr>
          <p:nvPr/>
        </p:nvPicPr>
        <p:blipFill>
          <a:blip r:embed="rId3"/>
          <a:stretch/>
        </p:blipFill>
        <p:spPr>
          <a:xfrm rot="0" flipH="0" flipV="0">
            <a:off x="3826346" y="2084027"/>
            <a:ext cx="8365718" cy="4774036"/>
          </a:xfrm>
          <a:prstGeom prst="rect">
            <a:avLst/>
          </a:prstGeom>
        </p:spPr>
      </p:pic>
      <p:sp>
        <p:nvSpPr>
          <p:cNvPr id="7" name="内容占位符 2"/>
          <p:cNvSpPr>
            <a:spLocks noGrp="1"/>
          </p:cNvSpPr>
          <p:nvPr/>
        </p:nvSpPr>
        <p:spPr>
          <a:xfrm rot="0" flipH="0" flipV="0">
            <a:off x="315188" y="2226487"/>
            <a:ext cx="4799292" cy="4145918"/>
          </a:xfrm>
          <a:prstGeom prst="rect">
            <a:avLst/>
          </a:prstGeom>
          <a:ln w="0"/>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回收只发生在最老</a:t>
            </a:r>
            <a:r>
              <a:rPr lang="en-US" altLang="en-US"/>
              <a:t> Gen</a:t>
            </a:r>
            <a:r>
              <a:rPr lang="zh-CN" altLang="zh-CN"/>
              <a:t>，回收完毕的世代直接抛弃。</a:t>
            </a:r>
          </a:p>
          <a:p>
            <a:pPr marL="342900" lvl="0" indent="-342900">
              <a:buFont typeface="Arial" charset="0"/>
              <a:buChar char="•"/>
            </a:pPr>
            <a:r>
              <a:rPr lang="zh-CN" altLang="zh-CN"/>
              <a:t>世代不足时，产生新的</a:t>
            </a:r>
            <a:r>
              <a:rPr lang="en-US" altLang="en-US"/>
              <a:t> Gen</a:t>
            </a:r>
            <a:r>
              <a:rPr lang="zh-CN" altLang="zh-CN"/>
              <a:t>。</a:t>
            </a:r>
          </a:p>
          <a:p>
            <a:pPr marL="342900" lvl="0" indent="-342900">
              <a:buFont typeface="Arial" charset="0"/>
              <a:buChar char="•"/>
            </a:pPr>
            <a:r>
              <a:rPr lang="zh-CN" altLang="zh-CN"/>
              <a:t>理想情况下：</a:t>
            </a:r>
          </a:p>
          <a:p>
            <a:pPr marL="342900" lvl="0" indent="-342900">
              <a:buFont typeface="Arial" charset="0"/>
              <a:buChar char="•"/>
            </a:pPr>
            <a:r>
              <a:rPr lang="zh-CN" altLang="zh-CN"/>
              <a:t>热页进入并保持在年轻</a:t>
            </a:r>
            <a:r>
              <a:rPr lang="en-US" altLang="en-US"/>
              <a:t> Gen</a:t>
            </a:r>
            <a:r>
              <a:rPr lang="zh-CN" altLang="zh-CN"/>
              <a:t>。</a:t>
            </a:r>
          </a:p>
          <a:p>
            <a:pPr marL="342900" lvl="0" indent="-342900">
              <a:buFont typeface="Arial" charset="0"/>
              <a:buChar char="•"/>
            </a:pPr>
            <a:r>
              <a:rPr lang="zh-CN" altLang="zh-CN"/>
              <a:t>最老</a:t>
            </a:r>
            <a:r>
              <a:rPr lang="en-US" altLang="en-US"/>
              <a:t> Gen </a:t>
            </a:r>
            <a:r>
              <a:rPr lang="zh-CN" altLang="zh-CN"/>
              <a:t>被回收完毕后抛弃。</a:t>
            </a:r>
          </a:p>
          <a:p>
            <a:pPr marL="342900" lvl="0" indent="-342900">
              <a:buFont typeface="Arial" charset="0"/>
              <a:buChar char="•"/>
            </a:pPr>
            <a:r>
              <a:rPr lang="zh-CN" altLang="zh-CN"/>
              <a:t>冷页自然沉降至最老</a:t>
            </a:r>
            <a:r>
              <a:rPr lang="en-US" altLang="en-US"/>
              <a:t> Gen </a:t>
            </a:r>
            <a:r>
              <a:rPr lang="zh-CN" altLang="zh-CN"/>
              <a:t>并被</a:t>
            </a:r>
          </a:p>
          <a:p>
            <a:pPr marL="0" lvl="0" indent="0">
              <a:buNone/>
            </a:pPr>
            <a:r>
              <a:rPr lang="en-US" altLang="en-US"/>
              <a:t>    </a:t>
            </a:r>
            <a:r>
              <a:rPr lang="zh-CN" altLang="zh-CN"/>
              <a:t>回收。</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054853"/>
            <a:ext cx="11289712" cy="1308164"/>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页面增加</a:t>
            </a:r>
            <a:r>
              <a:rPr lang="en-US" altLang="en-US"/>
              <a:t> Tier </a:t>
            </a:r>
            <a:r>
              <a:rPr lang="zh-CN" altLang="zh-CN"/>
              <a:t>属性，与</a:t>
            </a:r>
            <a:r>
              <a:rPr lang="en-US" altLang="en-US"/>
              <a:t> Gen </a:t>
            </a:r>
            <a:r>
              <a:rPr lang="zh-CN" altLang="zh-CN"/>
              <a:t>无关。用于进一步补强</a:t>
            </a:r>
            <a:r>
              <a:rPr lang="en-US" altLang="en-US"/>
              <a:t> MGLRU </a:t>
            </a:r>
            <a:r>
              <a:rPr lang="zh-CN" altLang="zh-CN"/>
              <a:t>精度，</a:t>
            </a:r>
            <a:r>
              <a:rPr lang="en-US" altLang="en-US"/>
              <a:t>Tier </a:t>
            </a:r>
            <a:r>
              <a:rPr lang="zh-CN" altLang="zh-CN"/>
              <a:t>有</a:t>
            </a:r>
            <a:r>
              <a:rPr lang="en-US" altLang="en-US"/>
              <a:t> 4 </a:t>
            </a:r>
            <a:r>
              <a:rPr lang="zh-CN" altLang="zh-CN"/>
              <a:t>级</a:t>
            </a:r>
            <a:r>
              <a:rPr lang="zh-CN" altLang="zh-CN"/>
              <a:t>，</a:t>
            </a:r>
            <a:endParaRPr/>
          </a:p>
          <a:p>
            <a:pPr marL="342900" lvl="0" indent="-342900">
              <a:buFont typeface="Arial" charset="0"/>
              <a:buChar char="•"/>
            </a:pPr>
            <a:r>
              <a:rPr lang="zh-CN" altLang="zh-CN"/>
              <a:t>页面通过</a:t>
            </a:r>
            <a:r>
              <a:rPr lang="en-US" altLang="en-US"/>
              <a:t> Flags </a:t>
            </a:r>
            <a:r>
              <a:rPr lang="zh-CN" altLang="zh-CN"/>
              <a:t>记录（</a:t>
            </a:r>
            <a:r>
              <a:rPr lang="en-US" altLang="en-US"/>
              <a:t>2bits</a:t>
            </a:r>
            <a:r>
              <a:rPr lang="zh-CN" altLang="zh-CN"/>
              <a:t>）。不同</a:t>
            </a:r>
            <a:r>
              <a:rPr lang="en-US" altLang="en-US"/>
              <a:t> Tier </a:t>
            </a:r>
            <a:r>
              <a:rPr lang="zh-CN" altLang="zh-CN"/>
              <a:t>的页面分别统计被</a:t>
            </a:r>
            <a:r>
              <a:rPr lang="en-US" altLang="en-US"/>
              <a:t> Evict </a:t>
            </a:r>
            <a:r>
              <a:rPr lang="zh-CN" altLang="zh-CN"/>
              <a:t>的数量，</a:t>
            </a:r>
            <a:r>
              <a:rPr lang="en-US" altLang="en-US"/>
              <a:t>Refault </a:t>
            </a:r>
            <a:r>
              <a:rPr lang="zh-CN" altLang="zh-CN"/>
              <a:t>（换出后不久又被换入）</a:t>
            </a:r>
            <a:r>
              <a:rPr lang="en-US" altLang="en-US"/>
              <a:t> </a:t>
            </a:r>
            <a:r>
              <a:rPr lang="zh-CN" altLang="zh-CN"/>
              <a:t>的数量，从而得出不同</a:t>
            </a:r>
            <a:r>
              <a:rPr lang="en-US" altLang="en-US"/>
              <a:t> Tier </a:t>
            </a:r>
            <a:r>
              <a:rPr lang="zh-CN" altLang="zh-CN"/>
              <a:t>的页的</a:t>
            </a:r>
            <a:r>
              <a:rPr lang="en-US" altLang="en-US"/>
              <a:t> Refault </a:t>
            </a:r>
            <a:r>
              <a:rPr lang="zh-CN" altLang="zh-CN"/>
              <a:t>率（</a:t>
            </a:r>
            <a:r>
              <a:rPr lang="en-US" altLang="en-US"/>
              <a:t>Evict / Refault</a:t>
            </a:r>
            <a:r>
              <a:rPr lang="zh-CN" altLang="zh-CN"/>
              <a:t>）。</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页面属性</a:t>
            </a:r>
          </a:p>
        </p:txBody>
      </p:sp>
      <p:pic>
        <p:nvPicPr>
          <p:cNvPr id="6" name=""/>
          <p:cNvPicPr>
            <a:picLocks noChangeAspect="1"/>
          </p:cNvPicPr>
          <p:nvPr/>
        </p:nvPicPr>
        <p:blipFill>
          <a:blip r:embed="rId3"/>
          <a:stretch/>
        </p:blipFill>
        <p:spPr>
          <a:xfrm rot="0" flipH="0" flipV="0">
            <a:off x="3826346" y="2084027"/>
            <a:ext cx="8365718" cy="4774036"/>
          </a:xfrm>
          <a:prstGeom prst="rect">
            <a:avLst/>
          </a:prstGeom>
        </p:spPr>
      </p:pic>
      <p:sp>
        <p:nvSpPr>
          <p:cNvPr id="7" name="内容占位符 2"/>
          <p:cNvSpPr>
            <a:spLocks noGrp="1"/>
          </p:cNvSpPr>
          <p:nvPr/>
        </p:nvSpPr>
        <p:spPr>
          <a:xfrm rot="0" flipH="0" flipV="0">
            <a:off x="315188" y="2155460"/>
            <a:ext cx="4799292" cy="4145918"/>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en-US" altLang="en-US"/>
              <a:t>Refault </a:t>
            </a:r>
            <a:r>
              <a:rPr lang="zh-CN" altLang="zh-CN"/>
              <a:t>率被用来决定回收文件页还是匿名页。</a:t>
            </a:r>
          </a:p>
          <a:p>
            <a:pPr marL="342900" lvl="0" indent="-342900">
              <a:buFont typeface="Arial" charset="0"/>
              <a:buChar char="•"/>
            </a:pPr>
            <a:r>
              <a:rPr lang="zh-CN" altLang="zh-CN"/>
              <a:t>同时用来保护</a:t>
            </a:r>
            <a:r>
              <a:rPr lang="en-US" altLang="en-US"/>
              <a:t> Refault </a:t>
            </a:r>
            <a:r>
              <a:rPr lang="zh-CN" altLang="zh-CN"/>
              <a:t>率较高的页面</a:t>
            </a:r>
            <a:r>
              <a:rPr lang="en-US" altLang="en-US"/>
              <a:t> Tier</a:t>
            </a:r>
            <a:r>
              <a:rPr lang="zh-CN" altLang="zh-CN"/>
              <a:t>，在被</a:t>
            </a:r>
            <a:r>
              <a:rPr lang="en-US" altLang="en-US"/>
              <a:t> Evict </a:t>
            </a:r>
            <a:r>
              <a:rPr lang="zh-CN" altLang="zh-CN"/>
              <a:t>时会先放回次老</a:t>
            </a:r>
            <a:r>
              <a:rPr lang="en-US" altLang="en-US"/>
              <a:t> Gen</a:t>
            </a:r>
            <a:r>
              <a:rPr lang="zh-CN" altLang="zh-CN"/>
              <a:t>，防止过度回收某一</a:t>
            </a:r>
            <a:r>
              <a:rPr lang="en-US" altLang="en-US"/>
              <a:t> Tier </a:t>
            </a:r>
            <a:r>
              <a:rPr lang="zh-CN" altLang="zh-CN"/>
              <a:t>的页面。</a:t>
            </a:r>
          </a:p>
        </p:txBody>
      </p:sp>
      <p:pic>
        <p:nvPicPr>
          <p:cNvPr id="8" name=""/>
          <p:cNvPicPr>
            <a:picLocks noChangeAspect="1"/>
          </p:cNvPicPr>
          <p:nvPr/>
        </p:nvPicPr>
        <p:blipFill>
          <a:blip r:embed="rId4"/>
          <a:stretch/>
        </p:blipFill>
        <p:spPr>
          <a:xfrm rot="0" flipH="0" flipV="0">
            <a:off x="679292" y="4982686"/>
            <a:ext cx="2785363" cy="1318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4141997" cy="4769139"/>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最热</a:t>
            </a:r>
            <a:r>
              <a:rPr lang="en-US" altLang="en-US"/>
              <a:t> Gen max_seq </a:t>
            </a:r>
            <a:r>
              <a:rPr lang="zh-CN" altLang="zh-CN"/>
              <a:t>为</a:t>
            </a:r>
            <a:r>
              <a:rPr lang="en-US" altLang="en-US"/>
              <a:t> Anon File </a:t>
            </a:r>
            <a:r>
              <a:rPr lang="zh-CN" altLang="zh-CN"/>
              <a:t>同步。最老</a:t>
            </a:r>
            <a:r>
              <a:rPr lang="en-US" altLang="en-US"/>
              <a:t> Gen min_seq </a:t>
            </a:r>
            <a:r>
              <a:rPr lang="zh-CN" altLang="zh-CN"/>
              <a:t>则为</a:t>
            </a:r>
            <a:r>
              <a:rPr lang="en-US" altLang="en-US"/>
              <a:t> Anon </a:t>
            </a:r>
            <a:r>
              <a:rPr lang="zh-CN" altLang="zh-CN"/>
              <a:t>与</a:t>
            </a:r>
            <a:r>
              <a:rPr lang="en-US" altLang="en-US"/>
              <a:t> File </a:t>
            </a:r>
            <a:r>
              <a:rPr lang="zh-CN" altLang="zh-CN"/>
              <a:t>可不同。</a:t>
            </a:r>
            <a:r>
              <a:rPr lang="en-US" altLang="en-US"/>
              <a:t>File Evict </a:t>
            </a:r>
            <a:r>
              <a:rPr lang="zh-CN" altLang="zh-CN"/>
              <a:t>不需要</a:t>
            </a:r>
            <a:r>
              <a:rPr lang="en-US" altLang="en-US"/>
              <a:t> Swap</a:t>
            </a:r>
            <a:r>
              <a:rPr lang="zh-CN" altLang="zh-CN"/>
              <a:t>。</a:t>
            </a:r>
            <a:endParaRPr/>
          </a:p>
          <a:p>
            <a:pPr marL="342900" lvl="0" indent="-342900">
              <a:buFont typeface="Arial" charset="0"/>
              <a:buChar char="•"/>
            </a:pPr>
            <a:r>
              <a:rPr lang="zh-CN" altLang="zh-CN" sz="2000"/>
              <a:t>在</a:t>
            </a:r>
            <a:r>
              <a:rPr lang="en-US" altLang="en-US" sz="2000"/>
              <a:t> MGLRU </a:t>
            </a:r>
            <a:r>
              <a:rPr lang="zh-CN" altLang="zh-CN" sz="2000"/>
              <a:t>回收页面时，通过对比不同</a:t>
            </a:r>
            <a:r>
              <a:rPr lang="en-US" altLang="en-US" sz="2000"/>
              <a:t> Tier </a:t>
            </a:r>
            <a:r>
              <a:rPr lang="zh-CN" altLang="zh-CN" sz="2000"/>
              <a:t>页面</a:t>
            </a:r>
            <a:r>
              <a:rPr lang="en-US" altLang="en-US" sz="2000"/>
              <a:t> Refault </a:t>
            </a:r>
            <a:r>
              <a:rPr lang="zh-CN" altLang="zh-CN" sz="2000"/>
              <a:t>比例来平衡文件页与匿名页的回收。（</a:t>
            </a:r>
            <a:r>
              <a:rPr lang="en-US" altLang="en-US" sz="2000"/>
              <a:t>P part of PID</a:t>
            </a:r>
            <a:r>
              <a:rPr lang="zh-CN" altLang="zh-CN" sz="2000"/>
              <a:t>。</a:t>
            </a:r>
            <a:r>
              <a:rPr lang="zh-CN" altLang="zh-CN" sz="2000"/>
              <a:t>更简单来说，回收</a:t>
            </a:r>
            <a:r>
              <a:rPr lang="en-US" altLang="en-US" sz="2000"/>
              <a:t> Refault </a:t>
            </a:r>
            <a:r>
              <a:rPr lang="zh-CN" altLang="zh-CN" sz="2000"/>
              <a:t>率更低的页面类型和</a:t>
            </a:r>
            <a:r>
              <a:rPr lang="en-US" altLang="en-US" sz="2000"/>
              <a:t> Tier</a:t>
            </a:r>
            <a:r>
              <a:rPr lang="zh-CN" altLang="zh-CN" sz="2000"/>
              <a:t>）。</a:t>
            </a:r>
          </a:p>
          <a:p>
            <a:pPr marL="342900" lvl="0" indent="-342900">
              <a:buFont typeface="Arial" charset="0"/>
              <a:buChar char="•"/>
            </a:pPr>
            <a:r>
              <a:rPr lang="en-US" altLang="en-US" sz="2000"/>
              <a:t>Swappiness </a:t>
            </a:r>
            <a:r>
              <a:rPr lang="zh-CN" altLang="zh-CN" sz="2000"/>
              <a:t>现为文件</a:t>
            </a:r>
            <a:r>
              <a:rPr lang="en-US" altLang="en-US" sz="2000"/>
              <a:t>/</a:t>
            </a:r>
            <a:r>
              <a:rPr lang="zh-CN" altLang="zh-CN" sz="2000"/>
              <a:t>匿名页比例对比参数。</a:t>
            </a:r>
          </a:p>
          <a:p>
            <a:pPr marL="342900" lvl="0" indent="-342900">
              <a:buFont typeface="Arial" charset="0"/>
              <a:buChar char="•"/>
            </a:pPr>
            <a:r>
              <a:rPr lang="zh-CN" altLang="zh-CN" sz="2000"/>
              <a:t>回收时对于</a:t>
            </a:r>
            <a:r>
              <a:rPr lang="en-US" altLang="en-US" sz="2000"/>
              <a:t> Refault </a:t>
            </a:r>
            <a:r>
              <a:rPr lang="zh-CN" altLang="zh-CN" sz="2000"/>
              <a:t>率高于一定值的页面会进行</a:t>
            </a:r>
            <a:r>
              <a:rPr lang="en-US" altLang="en-US" sz="2000"/>
              <a:t> Protect </a:t>
            </a:r>
            <a:r>
              <a:rPr lang="zh-CN" altLang="zh-CN" sz="2000"/>
              <a:t>操作，即移动到次老</a:t>
            </a:r>
            <a:r>
              <a:rPr lang="en-US" altLang="en-US" sz="2000"/>
              <a:t> Gen </a:t>
            </a:r>
            <a:r>
              <a:rPr lang="zh-CN" altLang="zh-CN" sz="2000"/>
              <a:t>防止过度回收一个</a:t>
            </a:r>
            <a:r>
              <a:rPr lang="en-US" altLang="en-US" sz="2000"/>
              <a:t> Gen</a:t>
            </a:r>
            <a:r>
              <a:rPr lang="zh-CN" altLang="zh-CN" sz="2000"/>
              <a:t>。</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9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页面分类与</a:t>
            </a:r>
            <a:r>
              <a:rPr lang="en-US" altLang="en-US" sz="3600">
                <a:solidFill>
                  <a:srgbClr val="FFFFFF"/>
                </a:solidFill>
                <a:latin typeface="Microsoft YaHei Regular"/>
                <a:ea typeface="Microsoft YaHei Regular"/>
              </a:rPr>
              <a:t> </a:t>
            </a:r>
            <a:r>
              <a:rPr lang="en-US" altLang="en-US" sz="3600">
                <a:solidFill>
                  <a:srgbClr val="FFFFFF"/>
                </a:solidFill>
                <a:latin typeface="Microsoft YaHei Regular"/>
                <a:ea typeface="Microsoft YaHei Regular"/>
              </a:rPr>
              <a:t>PID </a:t>
            </a:r>
            <a:r>
              <a:rPr lang="zh-CN" altLang="zh-CN" sz="3600">
                <a:solidFill>
                  <a:srgbClr val="FFFFFF"/>
                </a:solidFill>
                <a:latin typeface="Microsoft YaHei Regular"/>
                <a:ea typeface="Microsoft YaHei Regular"/>
              </a:rPr>
              <a:t>控制</a:t>
            </a:r>
          </a:p>
        </p:txBody>
      </p:sp>
      <p:pic>
        <p:nvPicPr>
          <p:cNvPr id="6" name=""/>
          <p:cNvPicPr>
            <a:picLocks noChangeAspect="1"/>
          </p:cNvPicPr>
          <p:nvPr/>
        </p:nvPicPr>
        <p:blipFill>
          <a:blip r:embed="rId3"/>
          <a:stretch/>
        </p:blipFill>
        <p:spPr>
          <a:xfrm rot="0" flipH="0" flipV="0">
            <a:off x="4539985" y="5827670"/>
            <a:ext cx="2118574" cy="1030394"/>
          </a:xfrm>
          <a:prstGeom prst="rect">
            <a:avLst/>
          </a:prstGeom>
        </p:spPr>
      </p:pic>
      <p:pic>
        <p:nvPicPr>
          <p:cNvPr id="7" name=""/>
          <p:cNvPicPr>
            <a:picLocks noChangeAspect="1"/>
          </p:cNvPicPr>
          <p:nvPr/>
        </p:nvPicPr>
        <p:blipFill>
          <a:blip r:embed="rId4"/>
          <a:stretch/>
        </p:blipFill>
        <p:spPr>
          <a:xfrm rot="0" flipH="0" flipV="0">
            <a:off x="4352162" y="936800"/>
            <a:ext cx="7839902" cy="59212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pic>
        <p:nvPicPr>
          <p:cNvPr id="5" name=""/>
          <p:cNvPicPr>
            <a:picLocks noChangeAspect="1"/>
          </p:cNvPicPr>
          <p:nvPr/>
        </p:nvPicPr>
        <p:blipFill>
          <a:blip r:embed="rId2"/>
          <a:stretch/>
        </p:blipFill>
        <p:spPr>
          <a:xfrm rot="0" flipH="0" flipV="0">
            <a:off x="2968071" y="916723"/>
            <a:ext cx="9223993" cy="6021561"/>
          </a:xfrm>
          <a:prstGeom prst="rect">
            <a:avLst/>
          </a:prstGeom>
        </p:spPr>
      </p:pic>
      <p:sp>
        <p:nvSpPr>
          <p:cNvPr id="3" name="内容占位符 2"/>
          <p:cNvSpPr>
            <a:spLocks noGrp="1"/>
          </p:cNvSpPr>
          <p:nvPr>
            <p:ph idx="1"/>
          </p:nvPr>
        </p:nvSpPr>
        <p:spPr>
          <a:xfrm rot="0" flipH="0" flipV="0">
            <a:off x="315188" y="1187375"/>
            <a:ext cx="5164134" cy="4186920"/>
          </a:xfrm>
        </p:spPr>
        <p:txBody>
          <a:bodyPr>
            <a:normAutofit fontScale="100000"/>
          </a:bodyPr>
          <a:lstStyle/>
          <a:p>
            <a:pPr lvl="0"/>
            <a:r>
              <a:rPr lang="en-US" altLang="en-US"/>
              <a:t>- </a:t>
            </a:r>
            <a:r>
              <a:rPr lang="zh-CN" altLang="zh-CN"/>
              <a:t>以内存存在压力时开始换出最冷页为开始（更迭过程匿名文件页大抵相似）。</a:t>
            </a:r>
            <a:endParaRPr/>
          </a:p>
          <a:p>
            <a:pPr lvl="0"/>
            <a:r>
              <a:rPr lang="en-US" altLang="en-US"/>
              <a:t>- </a:t>
            </a:r>
            <a:r>
              <a:rPr lang="zh-CN" altLang="zh-CN"/>
              <a:t>页面换出</a:t>
            </a:r>
            <a:r>
              <a:rPr lang="en-US" altLang="en-US"/>
              <a:t> Rmap </a:t>
            </a:r>
            <a:r>
              <a:rPr lang="zh-CN" altLang="zh-CN"/>
              <a:t>检查等</a:t>
            </a:r>
            <a:r>
              <a:rPr lang="zh-CN" altLang="zh-CN"/>
              <a:t>路径与以往一致，但会利用局部性原理同时查看附近多个</a:t>
            </a:r>
            <a:r>
              <a:rPr lang="en-US" altLang="en-US"/>
              <a:t> PTE</a:t>
            </a:r>
            <a:r>
              <a:rPr lang="zh-CN" altLang="zh-CN"/>
              <a:t>，从而借机</a:t>
            </a:r>
            <a:r>
              <a:rPr lang="en-US" altLang="en-US"/>
              <a:t> Promote </a:t>
            </a:r>
            <a:r>
              <a:rPr lang="zh-CN" altLang="zh-CN"/>
              <a:t>多个</a:t>
            </a:r>
            <a:r>
              <a:rPr lang="en-US" altLang="en-US"/>
              <a:t> Page</a:t>
            </a:r>
            <a:r>
              <a:rPr lang="zh-CN" altLang="zh-CN"/>
              <a:t>，从而保持更多页面在年轻</a:t>
            </a:r>
            <a:r>
              <a:rPr lang="en-US" altLang="en-US"/>
              <a:t> Gen</a:t>
            </a:r>
            <a:r>
              <a:rPr lang="zh-CN" altLang="zh-CN"/>
              <a:t>。</a:t>
            </a:r>
          </a:p>
          <a:p>
            <a:pPr lvl="0"/>
            <a:r>
              <a:rPr lang="en-US" altLang="en-US"/>
              <a:t>- Rmap Look Up </a:t>
            </a:r>
            <a:r>
              <a:rPr lang="zh-CN" altLang="zh-CN"/>
              <a:t>在查看附近多个</a:t>
            </a:r>
            <a:r>
              <a:rPr lang="en-US" altLang="en-US"/>
              <a:t> PTE </a:t>
            </a:r>
            <a:r>
              <a:rPr lang="zh-CN" altLang="zh-CN"/>
              <a:t>的同时会在新引入的</a:t>
            </a:r>
            <a:r>
              <a:rPr lang="en-US" altLang="en-US"/>
              <a:t> MGLRU Bloom Filter </a:t>
            </a:r>
            <a:r>
              <a:rPr lang="zh-CN" altLang="zh-CN"/>
              <a:t>中标注出值得关注的</a:t>
            </a:r>
            <a:r>
              <a:rPr lang="en-US" altLang="en-US"/>
              <a:t> PMD</a:t>
            </a:r>
            <a:r>
              <a:rPr lang="zh-CN" altLang="zh-CN"/>
              <a:t>（热页多，非稀疏），辅助正向页表扫面用。</a:t>
            </a:r>
          </a:p>
          <a:p>
            <a:pPr lvl="0"/>
            <a:r>
              <a:rPr lang="en-US" altLang="en-US"/>
              <a:t>- </a:t>
            </a:r>
            <a:r>
              <a:rPr lang="zh-CN" altLang="zh-CN"/>
              <a:t>最冷的</a:t>
            </a:r>
            <a:r>
              <a:rPr lang="en-US" altLang="en-US"/>
              <a:t> Gen </a:t>
            </a:r>
            <a:r>
              <a:rPr lang="zh-CN" altLang="zh-CN"/>
              <a:t>被</a:t>
            </a:r>
          </a:p>
          <a:p>
            <a:pPr lvl="0"/>
            <a:r>
              <a:rPr lang="en-US" altLang="en-US"/>
              <a:t>   </a:t>
            </a:r>
            <a:r>
              <a:rPr lang="zh-CN" altLang="zh-CN"/>
              <a:t>持续被回收直到耗尽。</a:t>
            </a:r>
          </a:p>
        </p:txBody>
      </p:sp>
      <p:sp>
        <p:nvSpPr>
          <p:cNvPr id="6" name="标题 2"/>
          <p:cNvSpPr>
            <a:spLocks noGrp="1"/>
          </p:cNvSpPr>
          <p:nvPr/>
        </p:nvSpPr>
        <p:spPr>
          <a:xfrm rot="0" flipH="0" flipV="0">
            <a:off x="315188" y="80284"/>
            <a:ext cx="7811105"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世代更迭过程与优化细节</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3980356"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sz="2400"/>
              <a:t>最冷的</a:t>
            </a:r>
            <a:r>
              <a:rPr lang="en-US" altLang="en-US" sz="2400"/>
              <a:t> Gen </a:t>
            </a:r>
            <a:r>
              <a:rPr lang="zh-CN" altLang="zh-CN" sz="2400"/>
              <a:t>被回收完毕后，抛弃，将会直接</a:t>
            </a:r>
            <a:r>
              <a:rPr lang="en-US" altLang="en-US" sz="2400"/>
              <a:t>min_seq++</a:t>
            </a:r>
            <a:r>
              <a:rPr lang="zh-CN" altLang="zh-CN" sz="2400"/>
              <a:t>。</a:t>
            </a:r>
            <a:endParaRPr/>
          </a:p>
          <a:p>
            <a:pPr marL="342900" lvl="0" indent="-342900">
              <a:buFont typeface="Arial" charset="0"/>
              <a:buChar char="•"/>
            </a:pPr>
            <a:r>
              <a:rPr lang="zh-CN" altLang="zh-CN" sz="2400"/>
              <a:t>最少可以有两个</a:t>
            </a:r>
            <a:r>
              <a:rPr lang="en-US" altLang="en-US" sz="2400"/>
              <a:t> Gen</a:t>
            </a:r>
            <a:r>
              <a:rPr lang="zh-CN" altLang="zh-CN" sz="2400"/>
              <a:t>。</a:t>
            </a:r>
          </a:p>
          <a:p>
            <a:pPr marL="342900" lvl="0" indent="-342900">
              <a:buFont typeface="Arial" charset="0"/>
              <a:buChar char="•"/>
            </a:pPr>
            <a:r>
              <a:rPr lang="en-US" altLang="en-US" sz="2400"/>
              <a:t>Tier </a:t>
            </a:r>
            <a:r>
              <a:rPr lang="zh-CN" altLang="zh-CN" sz="2400"/>
              <a:t>历史统计数据更新，之前由于</a:t>
            </a:r>
            <a:r>
              <a:rPr lang="en-US" altLang="en-US" sz="2400"/>
              <a:t> Refault </a:t>
            </a:r>
            <a:r>
              <a:rPr lang="zh-CN" altLang="zh-CN" sz="2400"/>
              <a:t>率过高而被</a:t>
            </a:r>
            <a:r>
              <a:rPr lang="en-US" altLang="en-US" sz="2400"/>
              <a:t> Protect </a:t>
            </a:r>
            <a:r>
              <a:rPr lang="zh-CN" altLang="zh-CN" sz="2400"/>
              <a:t>的页也被记录，并在此用于计算历史</a:t>
            </a:r>
            <a:r>
              <a:rPr lang="en-US" altLang="en-US" sz="2400"/>
              <a:t> Refault </a:t>
            </a:r>
            <a:r>
              <a:rPr lang="zh-CN" altLang="zh-CN" sz="2400"/>
              <a:t>率（</a:t>
            </a:r>
            <a:r>
              <a:rPr lang="en-US" altLang="en-US" sz="2400"/>
              <a:t>I part of PID</a:t>
            </a:r>
            <a:r>
              <a:rPr lang="zh-CN" altLang="zh-CN" sz="2400"/>
              <a:t>），让</a:t>
            </a:r>
            <a:r>
              <a:rPr lang="en-US" altLang="en-US" sz="2400"/>
              <a:t> PID </a:t>
            </a:r>
            <a:r>
              <a:rPr lang="zh-CN" altLang="zh-CN" sz="2400"/>
              <a:t>控制器不会过度保护</a:t>
            </a:r>
            <a:r>
              <a:rPr lang="en-US" altLang="en-US" sz="2400"/>
              <a:t> </a:t>
            </a:r>
            <a:r>
              <a:rPr lang="zh-CN" altLang="zh-CN" sz="2400"/>
              <a:t>。</a:t>
            </a:r>
          </a:p>
        </p:txBody>
      </p:sp>
      <p:sp>
        <p:nvSpPr>
          <p:cNvPr id="5" name="标题 2"/>
          <p:cNvSpPr>
            <a:spLocks noGrp="1"/>
          </p:cNvSpPr>
          <p:nvPr/>
        </p:nvSpPr>
        <p:spPr>
          <a:xfrm rot="0" flipH="0" flipV="0">
            <a:off x="315188" y="80284"/>
            <a:ext cx="8252202"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世代更迭过程与优化细节</a:t>
            </a:r>
          </a:p>
        </p:txBody>
      </p:sp>
      <p:pic>
        <p:nvPicPr>
          <p:cNvPr id="6" name=""/>
          <p:cNvPicPr>
            <a:picLocks noChangeAspect="1"/>
          </p:cNvPicPr>
          <p:nvPr/>
        </p:nvPicPr>
        <p:blipFill>
          <a:blip r:embed="rId3"/>
          <a:stretch/>
        </p:blipFill>
        <p:spPr>
          <a:xfrm rot="0" flipH="0" flipV="0">
            <a:off x="4514058" y="934768"/>
            <a:ext cx="7320927" cy="59232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7989" y="1044494"/>
            <a:ext cx="11556149"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a:t>当</a:t>
            </a:r>
            <a:r>
              <a:rPr lang="en-US" altLang="en-US"/>
              <a:t> Gen </a:t>
            </a:r>
            <a:r>
              <a:rPr lang="zh-CN" altLang="zh-CN"/>
              <a:t>数量少于</a:t>
            </a:r>
            <a:r>
              <a:rPr lang="en-US" altLang="en-US"/>
              <a:t> 4 </a:t>
            </a:r>
            <a:r>
              <a:rPr lang="zh-CN" altLang="zh-CN"/>
              <a:t>且不足以平衡内存热度的情况下，会开始世代更迭（</a:t>
            </a:r>
            <a:r>
              <a:rPr lang="en-US" altLang="en-US"/>
              <a:t>Aging</a:t>
            </a:r>
            <a:r>
              <a:rPr lang="zh-CN" altLang="zh-CN"/>
              <a:t>）。</a:t>
            </a:r>
            <a:r>
              <a:rPr lang="en-US" altLang="en-US"/>
              <a:t>Page Table Walker</a:t>
            </a:r>
            <a:r>
              <a:rPr lang="zh-CN" altLang="zh-CN"/>
              <a:t>，启动，查询</a:t>
            </a:r>
            <a:r>
              <a:rPr lang="en-US" altLang="en-US"/>
              <a:t> Bloom Filter </a:t>
            </a:r>
            <a:r>
              <a:rPr lang="zh-CN" altLang="zh-CN"/>
              <a:t>中标记过的值得遍历的页表区域，进行遍历同时，将热页</a:t>
            </a:r>
            <a:r>
              <a:rPr lang="en-US" altLang="en-US"/>
              <a:t> Promote </a:t>
            </a:r>
            <a:r>
              <a:rPr lang="zh-CN" altLang="zh-CN"/>
              <a:t>到当前最新</a:t>
            </a:r>
            <a:r>
              <a:rPr lang="en-US" altLang="en-US"/>
              <a:t> Gen</a:t>
            </a:r>
            <a:r>
              <a:rPr lang="zh-CN" altLang="zh-CN"/>
              <a:t>。同时如果发现页表区域转冷，变稀疏等，则从</a:t>
            </a:r>
            <a:r>
              <a:rPr lang="en-US" altLang="en-US"/>
              <a:t> Bloom Filter </a:t>
            </a:r>
            <a:r>
              <a:rPr lang="zh-CN" altLang="zh-CN"/>
              <a:t>中移除。</a:t>
            </a:r>
            <a:endParaRPr/>
          </a:p>
          <a:p>
            <a:pPr lvl="0"/>
            <a:endParaRPr lang="en-US" altLang="en-US"/>
          </a:p>
        </p:txBody>
      </p:sp>
      <p:sp>
        <p:nvSpPr>
          <p:cNvPr id="5" name="标题 2"/>
          <p:cNvSpPr>
            <a:spLocks noGrp="1"/>
          </p:cNvSpPr>
          <p:nvPr/>
        </p:nvSpPr>
        <p:spPr>
          <a:xfrm rot="0" flipH="0" flipV="0">
            <a:off x="315188" y="80284"/>
            <a:ext cx="798964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世代更迭过程与优化细节</a:t>
            </a:r>
          </a:p>
        </p:txBody>
      </p:sp>
      <p:pic>
        <p:nvPicPr>
          <p:cNvPr id="6" name=""/>
          <p:cNvPicPr>
            <a:picLocks noChangeAspect="1"/>
          </p:cNvPicPr>
          <p:nvPr/>
        </p:nvPicPr>
        <p:blipFill>
          <a:blip r:embed="rId3"/>
          <a:stretch/>
        </p:blipFill>
        <p:spPr>
          <a:xfrm rot="0" flipH="0" flipV="0">
            <a:off x="1108056" y="1968084"/>
            <a:ext cx="9976015" cy="4744942"/>
          </a:xfrm>
          <a:prstGeom prst="rect">
            <a:avLst/>
          </a:prstGeom>
        </p:spPr>
      </p:pic>
      <p:sp>
        <p:nvSpPr>
          <p:cNvPr id="7" name=""/>
          <p:cNvSpPr txBox="1"/>
          <p:nvPr/>
        </p:nvSpPr>
        <p:spPr>
          <a:xfrm rot="0" flipH="0" flipV="0">
            <a:off x="5937298" y="2545056"/>
            <a:ext cx="4991703" cy="361950"/>
          </a:xfrm>
          <a:prstGeom prst="rect">
            <a:avLst/>
          </a:prstGeom>
          <a:ln w="12700">
            <a:prstDash val="solid"/>
            <a:miter/>
          </a:ln>
        </p:spPr>
        <p:txBody>
          <a:bodyPr>
            <a:spAutoFit/>
          </a:bodyPr>
          <a:lstStyle/>
          <a:p>
            <a:pPr lvl="0"/>
            <a:r>
              <a:rPr lang="en-US" altLang="en-US"/>
              <a:t>should_run_aging() -&gt; try_to_inc_max_seq()</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a:off x="315188" y="1187375"/>
            <a:ext cx="10938164"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a:t>随后新</a:t>
            </a:r>
            <a:r>
              <a:rPr lang="en-US" altLang="en-US"/>
              <a:t> Gen </a:t>
            </a:r>
            <a:r>
              <a:rPr lang="zh-CN" altLang="zh-CN"/>
              <a:t>生成，</a:t>
            </a:r>
            <a:r>
              <a:rPr lang="en-US" altLang="en-US"/>
              <a:t>max_seq ++</a:t>
            </a:r>
            <a:r>
              <a:rPr lang="zh-CN" altLang="zh-CN"/>
              <a:t>，完成一轮世代更迭。</a:t>
            </a:r>
            <a:endParaRPr/>
          </a:p>
          <a:p>
            <a:pPr lvl="0"/>
            <a:r>
              <a:rPr lang="en-US" altLang="en-US"/>
              <a:t>MGLRU </a:t>
            </a:r>
            <a:r>
              <a:rPr lang="zh-CN" altLang="zh-CN"/>
              <a:t>在每个世代产生时都会记录</a:t>
            </a:r>
            <a:r>
              <a:rPr lang="en-US" altLang="en-US"/>
              <a:t> timestamp</a:t>
            </a:r>
            <a:r>
              <a:rPr lang="zh-CN" altLang="zh-CN"/>
              <a:t>（</a:t>
            </a:r>
            <a:r>
              <a:rPr lang="en-US" altLang="en-US"/>
              <a:t>in jiffies</a:t>
            </a:r>
            <a:r>
              <a:rPr lang="zh-CN" altLang="zh-CN"/>
              <a:t>），并以此为依据实现了直观的，基于</a:t>
            </a:r>
            <a:r>
              <a:rPr lang="en-US" altLang="en-US"/>
              <a:t> TTL </a:t>
            </a:r>
            <a:r>
              <a:rPr lang="zh-CN" altLang="zh-CN"/>
              <a:t>的</a:t>
            </a:r>
            <a:r>
              <a:rPr lang="en-US" altLang="en-US"/>
              <a:t> Thrashing Prevention</a:t>
            </a:r>
            <a:r>
              <a:rPr lang="zh-CN" altLang="zh-CN"/>
              <a:t>：如果最老的</a:t>
            </a:r>
            <a:r>
              <a:rPr lang="en-US" altLang="en-US"/>
              <a:t> Gen </a:t>
            </a:r>
            <a:r>
              <a:rPr lang="zh-CN" altLang="zh-CN"/>
              <a:t>产生的时间短于指定</a:t>
            </a:r>
            <a:r>
              <a:rPr lang="en-US" altLang="en-US"/>
              <a:t> TTL</a:t>
            </a:r>
            <a:r>
              <a:rPr lang="zh-CN" altLang="zh-CN"/>
              <a:t>，则拒绝回收，防止颠簸。</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a:t>
            </a:r>
          </a:p>
        </p:txBody>
      </p:sp>
      <p:pic>
        <p:nvPicPr>
          <p:cNvPr id="6" name=""/>
          <p:cNvPicPr>
            <a:picLocks noChangeAspect="1"/>
          </p:cNvPicPr>
          <p:nvPr/>
        </p:nvPicPr>
        <p:blipFill>
          <a:blip r:embed="rId3"/>
          <a:stretch/>
        </p:blipFill>
        <p:spPr>
          <a:xfrm rot="0" flipH="0" flipV="0">
            <a:off x="13852" y="2774393"/>
            <a:ext cx="12192000" cy="40836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pic>
        <p:nvPicPr>
          <p:cNvPr id="5" name=""/>
          <p:cNvPicPr>
            <a:picLocks noChangeAspect="1"/>
          </p:cNvPicPr>
          <p:nvPr/>
        </p:nvPicPr>
        <p:blipFill>
          <a:blip r:embed="rId3"/>
          <a:stretch/>
        </p:blipFill>
        <p:spPr>
          <a:xfrm rot="0" flipH="0" flipV="0">
            <a:off x="756229" y="908785"/>
            <a:ext cx="11435835" cy="5949278"/>
          </a:xfrm>
          <a:prstGeom prst="rect">
            <a:avLst/>
          </a:prstGeom>
        </p:spPr>
      </p:pic>
      <p:sp>
        <p:nvSpPr>
          <p:cNvPr id="3" name="内容占位符 2"/>
          <p:cNvSpPr>
            <a:spLocks noGrp="1"/>
          </p:cNvSpPr>
          <p:nvPr>
            <p:ph idx="1"/>
          </p:nvPr>
        </p:nvSpPr>
        <p:spPr>
          <a:xfrm rot="0" flipH="0" flipV="0">
            <a:off x="315188" y="1187375"/>
            <a:ext cx="4447744" cy="4286034"/>
          </a:xfrm>
          <a:prstGeom prst="rect">
            <a:avLst/>
          </a:prstGeom>
          <a:solidFill>
            <a:srgbClr val="FFFFFF"/>
          </a:solidFill>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sz="1600"/>
              <a:t>持续进行滚动</a:t>
            </a:r>
            <a:r>
              <a:rPr lang="en-US" altLang="en-US" sz="1600"/>
              <a:t> Promote/Evict/Aging</a:t>
            </a:r>
            <a:r>
              <a:rPr lang="zh-CN" altLang="zh-CN" sz="1600"/>
              <a:t>，保持热页在新</a:t>
            </a:r>
            <a:r>
              <a:rPr lang="en-US" altLang="en-US" sz="1600"/>
              <a:t> Gen</a:t>
            </a:r>
            <a:r>
              <a:rPr lang="zh-CN" altLang="zh-CN" sz="1600"/>
              <a:t>，实现冷页沉降。</a:t>
            </a:r>
            <a:endParaRPr/>
          </a:p>
          <a:p>
            <a:pPr marL="342900" lvl="0" indent="-342900">
              <a:buFont typeface="Arial" charset="0"/>
              <a:buChar char="•"/>
            </a:pPr>
            <a:r>
              <a:rPr lang="zh-CN" altLang="zh-CN" sz="1600"/>
              <a:t>同时上述所涉及</a:t>
            </a:r>
            <a:r>
              <a:rPr lang="en-US" altLang="en-US" sz="1600"/>
              <a:t> Promote </a:t>
            </a:r>
            <a:r>
              <a:rPr lang="zh-CN" altLang="zh-CN" sz="1600"/>
              <a:t>过程实际均通过</a:t>
            </a:r>
            <a:r>
              <a:rPr lang="en-US" altLang="en-US" sz="1600"/>
              <a:t> Page Flag </a:t>
            </a:r>
            <a:r>
              <a:rPr lang="zh-CN" altLang="zh-CN" sz="1600"/>
              <a:t>（</a:t>
            </a:r>
            <a:r>
              <a:rPr lang="en-US" altLang="en-US" sz="1600"/>
              <a:t>2 bit</a:t>
            </a:r>
            <a:r>
              <a:rPr lang="zh-CN" altLang="zh-CN" sz="1600"/>
              <a:t>）标记实现，避免</a:t>
            </a:r>
            <a:r>
              <a:rPr lang="en-US" altLang="en-US" sz="1600"/>
              <a:t> LRU </a:t>
            </a:r>
            <a:r>
              <a:rPr lang="zh-CN" altLang="zh-CN" sz="1600"/>
              <a:t>操作。直到</a:t>
            </a:r>
            <a:r>
              <a:rPr lang="en-US" altLang="en-US" sz="1600"/>
              <a:t> Evict </a:t>
            </a:r>
            <a:r>
              <a:rPr lang="zh-CN" altLang="zh-CN" sz="1600"/>
              <a:t>时才真正移动。</a:t>
            </a:r>
          </a:p>
          <a:p>
            <a:pPr marL="342900" lvl="0" indent="-342900">
              <a:buFont typeface="Arial" charset="0"/>
              <a:buChar char="•"/>
            </a:pPr>
            <a:r>
              <a:rPr lang="zh-CN" altLang="zh-CN" sz="1600"/>
              <a:t>为方便统计兼容</a:t>
            </a:r>
            <a:r>
              <a:rPr lang="en-US" altLang="en-US" sz="1600"/>
              <a:t> max_seq </a:t>
            </a:r>
            <a:r>
              <a:rPr lang="zh-CN" altLang="zh-CN" sz="1600"/>
              <a:t>与</a:t>
            </a:r>
            <a:r>
              <a:rPr lang="en-US" altLang="en-US" sz="1600"/>
              <a:t> max_seq - 1 </a:t>
            </a:r>
            <a:r>
              <a:rPr lang="zh-CN" altLang="zh-CN" sz="1600"/>
              <a:t>对应原</a:t>
            </a:r>
            <a:r>
              <a:rPr lang="en-US" altLang="en-US" sz="1600"/>
              <a:t> Active</a:t>
            </a:r>
            <a:r>
              <a:rPr lang="zh-CN" altLang="zh-CN" sz="1600"/>
              <a:t>，</a:t>
            </a:r>
            <a:r>
              <a:rPr lang="en-US" altLang="en-US" sz="1600"/>
              <a:t>min_seq </a:t>
            </a:r>
            <a:r>
              <a:rPr lang="zh-CN" altLang="zh-CN" sz="1600"/>
              <a:t>与</a:t>
            </a:r>
            <a:r>
              <a:rPr lang="en-US" altLang="en-US" sz="1600"/>
              <a:t> min_seq + 1 </a:t>
            </a:r>
            <a:r>
              <a:rPr lang="zh-CN" altLang="zh-CN" sz="1600"/>
              <a:t>对应原</a:t>
            </a:r>
            <a:r>
              <a:rPr lang="en-US" altLang="en-US" sz="1600"/>
              <a:t> Inactive</a:t>
            </a:r>
            <a:r>
              <a:rPr lang="zh-CN" altLang="zh-CN" sz="1600"/>
              <a:t>。</a:t>
            </a:r>
          </a:p>
          <a:p>
            <a:pPr marL="342900" lvl="0" indent="-342900">
              <a:buFont typeface="Arial" charset="0"/>
              <a:buChar char="•"/>
            </a:pPr>
            <a:r>
              <a:rPr lang="zh-CN" altLang="zh-CN" sz="1600"/>
              <a:t>通过</a:t>
            </a:r>
            <a:r>
              <a:rPr lang="en-US" altLang="en-US" sz="1600"/>
              <a:t> Fault </a:t>
            </a:r>
            <a:r>
              <a:rPr lang="zh-CN" altLang="zh-CN" sz="1600"/>
              <a:t>进入的页面直接进入最新</a:t>
            </a:r>
            <a:r>
              <a:rPr lang="en-US" altLang="en-US" sz="1600"/>
              <a:t> Gen</a:t>
            </a:r>
            <a:r>
              <a:rPr lang="zh-CN" altLang="zh-CN" sz="1600"/>
              <a:t>，通过页表访问的页有着更高热度权重，优先阻止</a:t>
            </a:r>
            <a:r>
              <a:rPr lang="en-US" altLang="en-US" sz="1600"/>
              <a:t> Major Page Fault</a:t>
            </a:r>
            <a:r>
              <a:rPr lang="zh-CN" altLang="zh-CN" sz="1600"/>
              <a:t>。</a:t>
            </a:r>
          </a:p>
          <a:p>
            <a:pPr marL="342900" lvl="0" indent="-342900">
              <a:buFont typeface="Arial" charset="0"/>
              <a:buChar char="•"/>
            </a:pPr>
            <a:r>
              <a:rPr lang="en-US" altLang="en-US" sz="1600"/>
              <a:t>Evict </a:t>
            </a:r>
            <a:r>
              <a:rPr lang="zh-CN" altLang="zh-CN" sz="1600"/>
              <a:t>的页在</a:t>
            </a:r>
            <a:r>
              <a:rPr lang="en-US" altLang="en-US" sz="1600"/>
              <a:t> Shadow</a:t>
            </a:r>
            <a:r>
              <a:rPr lang="zh-CN" altLang="zh-CN" sz="1600"/>
              <a:t>中记录之前</a:t>
            </a:r>
            <a:r>
              <a:rPr lang="en-US" altLang="en-US" sz="1600"/>
              <a:t> Reference  </a:t>
            </a:r>
            <a:r>
              <a:rPr lang="zh-CN" altLang="zh-CN" sz="1600"/>
              <a:t>信息，多次</a:t>
            </a:r>
            <a:r>
              <a:rPr lang="en-US" altLang="en-US" sz="1600"/>
              <a:t> Reference </a:t>
            </a:r>
            <a:r>
              <a:rPr lang="zh-CN" altLang="zh-CN" sz="1600"/>
              <a:t>的</a:t>
            </a:r>
            <a:r>
              <a:rPr lang="en-US" altLang="en-US" sz="1600"/>
              <a:t> Refault </a:t>
            </a:r>
            <a:r>
              <a:rPr lang="zh-CN" altLang="zh-CN" sz="1600"/>
              <a:t>页面放入次老</a:t>
            </a:r>
            <a:r>
              <a:rPr lang="en-US" altLang="en-US" sz="1600"/>
              <a:t> Gen</a:t>
            </a:r>
            <a:r>
              <a:rPr lang="zh-CN" altLang="zh-CN" sz="1600"/>
              <a:t>。</a:t>
            </a:r>
          </a:p>
          <a:p>
            <a:pPr marL="342900" lvl="0" indent="-342900">
              <a:buFont typeface="Arial" charset="0"/>
              <a:buChar char="•"/>
            </a:pPr>
            <a:r>
              <a:rPr lang="en-US" altLang="en-US" sz="1600"/>
              <a:t>Page Table Walk </a:t>
            </a:r>
            <a:r>
              <a:rPr lang="zh-CN" altLang="zh-CN" sz="1600"/>
              <a:t>不会过于激进进行完整遍历，防止阻塞。</a:t>
            </a:r>
            <a:r>
              <a:rPr lang="en-US" altLang="en-US" sz="1600"/>
              <a:t> </a:t>
            </a:r>
          </a:p>
          <a:p>
            <a:pPr marL="342900" lvl="0" indent="-342900">
              <a:buFont typeface="Arial" charset="0"/>
              <a:buChar char="•"/>
            </a:pPr>
            <a:endParaRPr lang="en-US" altLang="en-US" sz="1600"/>
          </a:p>
        </p:txBody>
      </p:sp>
      <p:sp>
        <p:nvSpPr>
          <p:cNvPr id="6"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世代更迭其他细节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3" name=""/>
        <p:cNvGrpSpPr/>
        <p:nvPr/>
      </p:nvGrpSpPr>
      <p:grpSpPr>
        <a:xfrm/>
      </p:grpSpPr>
      <p:pic>
        <p:nvPicPr>
          <p:cNvPr id="4" name=""/>
          <p:cNvPicPr>
            <a:picLocks noChangeAspect="1"/>
          </p:cNvPicPr>
          <p:nvPr/>
        </p:nvPicPr>
        <p:blipFill>
          <a:blip r:embed="rId3"/>
          <a:stretch/>
        </p:blipFill>
        <p:spPr>
          <a:xfrm rot="0" flipH="0" flipV="0">
            <a:off x="756229" y="908785"/>
            <a:ext cx="11435835" cy="5949278"/>
          </a:xfrm>
          <a:prstGeom prst="rect">
            <a:avLst/>
          </a:prstGeom>
        </p:spPr>
      </p:pic>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世代更迭其他细节</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1535839" cy="5351358"/>
          </a:xfrm>
          <a:prstGeom prst="rect">
            <a:avLst/>
          </a:prstGeom>
          <a:ln w="0"/>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a:t>宋恺睿，</a:t>
            </a:r>
            <a:r>
              <a:rPr lang="en-US" altLang="en-US"/>
              <a:t>Linux </a:t>
            </a:r>
            <a:r>
              <a:rPr lang="zh-CN" altLang="zh-CN"/>
              <a:t>内核研发工程师，就职于腾讯云架构平台部</a:t>
            </a:r>
            <a:r>
              <a:rPr lang="en-US" altLang="en-US"/>
              <a:t> TencentOS </a:t>
            </a:r>
            <a:r>
              <a:rPr lang="zh-CN" altLang="zh-CN"/>
              <a:t>操作系统团队。</a:t>
            </a:r>
            <a:endParaRPr/>
          </a:p>
          <a:p>
            <a:pPr lvl="0"/>
            <a:r>
              <a:rPr lang="zh-CN" altLang="zh-CN"/>
              <a:t>有多年内核研发经验，在</a:t>
            </a:r>
            <a:r>
              <a:rPr lang="en-US" altLang="en-US"/>
              <a:t> Linux </a:t>
            </a:r>
            <a:r>
              <a:rPr lang="zh-CN" altLang="zh-CN"/>
              <a:t>内核内存管理、性能调优，问题分析等方面有丰富经验，广泛参与接触过大量社区项目。</a:t>
            </a:r>
          </a:p>
          <a:p>
            <a:pPr lvl="0"/>
            <a:r>
              <a:rPr lang="en-US" altLang="en-US"/>
              <a:t>More About Me: https://hackret.com/</a:t>
            </a:r>
          </a:p>
        </p:txBody>
      </p:sp>
      <p:sp>
        <p:nvSpPr>
          <p:cNvPr id="5" name="标题 2"/>
          <p:cNvSpPr>
            <a:spLocks noGrp="1"/>
          </p:cNvSpPr>
          <p:nvPr/>
        </p:nvSpPr>
        <p:spPr>
          <a:xfrm rot="0" flipH="0" flipV="0">
            <a:off x="315188" y="80284"/>
            <a:ext cx="7405922"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Who am 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a:off x="315188" y="1187375"/>
            <a:ext cx="10938164" cy="4769139"/>
          </a:xfrm>
          <a:prstGeom prst="rect">
            <a:avLst/>
          </a:prstGeom>
          <a:ln w="0"/>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sz="1800"/>
              <a:t>增加到最多四个世代，通过滑动窗口管理两个单调递增变量，</a:t>
            </a:r>
            <a:r>
              <a:rPr lang="en-US" altLang="en-US" sz="1800"/>
              <a:t>4 &gt; </a:t>
            </a:r>
            <a:r>
              <a:rPr lang="en-US" altLang="en-US" sz="1800" b="1"/>
              <a:t>max_seq</a:t>
            </a:r>
            <a:r>
              <a:rPr lang="en-US" altLang="en-US" sz="1800"/>
              <a:t> - </a:t>
            </a:r>
            <a:r>
              <a:rPr lang="en-US" altLang="en-US" sz="1800" b="1"/>
              <a:t>min_seq</a:t>
            </a:r>
            <a:r>
              <a:rPr lang="en-US" altLang="en-US" sz="1800"/>
              <a:t> &gt; 2</a:t>
            </a:r>
            <a:r>
              <a:rPr lang="zh-CN" altLang="zh-CN" sz="1800"/>
              <a:t>，不断回收并淘汰最老世代，并不断生成并</a:t>
            </a:r>
            <a:r>
              <a:rPr lang="en-US" altLang="en-US" sz="1800"/>
              <a:t> Promote </a:t>
            </a:r>
            <a:r>
              <a:rPr lang="zh-CN" altLang="zh-CN" sz="1800"/>
              <a:t>热页到最新世代，而实现冷页沉降，没有页级别</a:t>
            </a:r>
            <a:r>
              <a:rPr lang="en-US" altLang="en-US" sz="1800"/>
              <a:t> Demote</a:t>
            </a:r>
            <a:r>
              <a:rPr lang="zh-CN" altLang="zh-CN" sz="1800"/>
              <a:t>。</a:t>
            </a:r>
            <a:endParaRPr/>
          </a:p>
          <a:p>
            <a:pPr marL="342900" lvl="0" indent="-342900">
              <a:buFont typeface="Arial" charset="0"/>
              <a:buChar char="•"/>
            </a:pPr>
            <a:r>
              <a:rPr lang="zh-CN" altLang="zh-CN" sz="1800"/>
              <a:t>在世代更迭（</a:t>
            </a:r>
            <a:r>
              <a:rPr lang="en-US" altLang="en-US" sz="1800"/>
              <a:t>Aging</a:t>
            </a:r>
            <a:r>
              <a:rPr lang="zh-CN" altLang="zh-CN" sz="1800"/>
              <a:t>）时主动通遍历</a:t>
            </a:r>
            <a:r>
              <a:rPr lang="en-US" altLang="en-US" sz="1800"/>
              <a:t> LRU </a:t>
            </a:r>
            <a:r>
              <a:rPr lang="zh-CN" altLang="zh-CN" sz="1800"/>
              <a:t>对应所用页表来将热页</a:t>
            </a:r>
            <a:r>
              <a:rPr lang="en-US" altLang="en-US" sz="1800"/>
              <a:t> Promote </a:t>
            </a:r>
            <a:r>
              <a:rPr lang="zh-CN" altLang="zh-CN" sz="1800"/>
              <a:t>到新世代（</a:t>
            </a:r>
            <a:r>
              <a:rPr lang="en-US" altLang="en-US" sz="1800"/>
              <a:t>Page Table Walk</a:t>
            </a:r>
            <a:r>
              <a:rPr lang="zh-CN" altLang="zh-CN" sz="1800"/>
              <a:t>）通过</a:t>
            </a:r>
            <a:r>
              <a:rPr lang="en-US" altLang="en-US" sz="1800"/>
              <a:t> Bloom Filter </a:t>
            </a:r>
            <a:r>
              <a:rPr lang="zh-CN" altLang="zh-CN" sz="1800"/>
              <a:t>动态记录与查询值得遍历的页表范围避免低效搜索，避免</a:t>
            </a:r>
            <a:r>
              <a:rPr lang="en-US" altLang="en-US" sz="1800"/>
              <a:t> rmap </a:t>
            </a:r>
            <a:r>
              <a:rPr lang="zh-CN" altLang="zh-CN" sz="1800"/>
              <a:t>开销。</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总结</a:t>
            </a:r>
          </a:p>
        </p:txBody>
      </p:sp>
      <p:sp>
        <p:nvSpPr>
          <p:cNvPr id="6" name="内容占位符 2"/>
          <p:cNvSpPr>
            <a:spLocks noGrp="1"/>
          </p:cNvSpPr>
          <p:nvPr/>
        </p:nvSpPr>
        <p:spPr>
          <a:xfrm rot="0" flipH="0" flipV="0">
            <a:off x="315188" y="2408524"/>
            <a:ext cx="4592859" cy="3855190"/>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sz="1800"/>
              <a:t>换出路径的</a:t>
            </a:r>
            <a:r>
              <a:rPr lang="en-US" altLang="en-US" sz="1800"/>
              <a:t> Rmap </a:t>
            </a:r>
            <a:r>
              <a:rPr lang="zh-CN" altLang="zh-CN" sz="1800"/>
              <a:t>等检查仍旧有效，补全页面热度与</a:t>
            </a:r>
            <a:r>
              <a:rPr lang="en-US" altLang="en-US" sz="1800"/>
              <a:t> Bloom Filter</a:t>
            </a:r>
            <a:r>
              <a:rPr lang="zh-CN" altLang="zh-CN" sz="1800"/>
              <a:t>。</a:t>
            </a:r>
          </a:p>
          <a:p>
            <a:pPr marL="342900" lvl="0" indent="-342900">
              <a:buFont typeface="Arial" charset="0"/>
              <a:buChar char="•"/>
            </a:pPr>
            <a:r>
              <a:rPr lang="zh-CN" altLang="zh-CN" sz="1800"/>
              <a:t>页面</a:t>
            </a:r>
            <a:r>
              <a:rPr lang="en-US" altLang="en-US" sz="1800"/>
              <a:t> Promote </a:t>
            </a:r>
            <a:r>
              <a:rPr lang="zh-CN" altLang="zh-CN" sz="1800"/>
              <a:t>通过</a:t>
            </a:r>
            <a:r>
              <a:rPr lang="en-US" altLang="en-US" sz="1800"/>
              <a:t> Page Flag</a:t>
            </a:r>
            <a:r>
              <a:rPr lang="zh-CN" altLang="zh-CN" sz="1800"/>
              <a:t>（</a:t>
            </a:r>
            <a:r>
              <a:rPr lang="en-US" altLang="en-US" sz="1800"/>
              <a:t>2 Bit</a:t>
            </a:r>
            <a:r>
              <a:rPr lang="zh-CN" altLang="zh-CN" sz="1800"/>
              <a:t>）记录，仅在</a:t>
            </a:r>
            <a:r>
              <a:rPr lang="en-US" altLang="en-US" sz="1800"/>
              <a:t> Evict </a:t>
            </a:r>
            <a:r>
              <a:rPr lang="zh-CN" altLang="zh-CN" sz="1800"/>
              <a:t>时进行真正移动，降低</a:t>
            </a:r>
            <a:r>
              <a:rPr lang="en-US" altLang="en-US" sz="1800"/>
              <a:t> LRU </a:t>
            </a:r>
            <a:r>
              <a:rPr lang="zh-CN" altLang="zh-CN" sz="1800"/>
              <a:t>开销。</a:t>
            </a:r>
          </a:p>
          <a:p>
            <a:pPr marL="342900" lvl="0" indent="-342900">
              <a:buFont typeface="Arial" charset="0"/>
              <a:buChar char="•"/>
            </a:pPr>
            <a:r>
              <a:rPr lang="zh-CN" altLang="zh-CN" sz="1800"/>
              <a:t>页面增加</a:t>
            </a:r>
            <a:r>
              <a:rPr lang="en-US" altLang="en-US" sz="1800"/>
              <a:t> Tier </a:t>
            </a:r>
            <a:r>
              <a:rPr lang="zh-CN" altLang="zh-CN" sz="1800"/>
              <a:t>属性，通过</a:t>
            </a:r>
            <a:r>
              <a:rPr lang="en-US" altLang="en-US" sz="1800"/>
              <a:t> Reference </a:t>
            </a:r>
            <a:r>
              <a:rPr lang="zh-CN" altLang="zh-CN" sz="1800"/>
              <a:t>次数对数型增加。</a:t>
            </a:r>
          </a:p>
          <a:p>
            <a:pPr marL="342900" lvl="0" indent="-342900">
              <a:buFont typeface="Arial" charset="0"/>
              <a:buChar char="•"/>
            </a:pPr>
            <a:r>
              <a:rPr lang="zh-CN" altLang="zh-CN" sz="1800"/>
              <a:t>对于每个</a:t>
            </a:r>
            <a:r>
              <a:rPr lang="en-US" altLang="en-US" sz="1800"/>
              <a:t> Tier </a:t>
            </a:r>
            <a:r>
              <a:rPr lang="zh-CN" altLang="zh-CN" sz="1800"/>
              <a:t>都会统计</a:t>
            </a:r>
            <a:r>
              <a:rPr lang="en-US" altLang="en-US" sz="1800"/>
              <a:t> Evicted Page  </a:t>
            </a:r>
            <a:r>
              <a:rPr lang="zh-CN" altLang="zh-CN" sz="1800"/>
              <a:t>个数与</a:t>
            </a:r>
            <a:r>
              <a:rPr lang="en-US" altLang="en-US" sz="1800"/>
              <a:t> Refault </a:t>
            </a:r>
            <a:r>
              <a:rPr lang="zh-CN" altLang="zh-CN" sz="1800"/>
              <a:t>（指</a:t>
            </a:r>
            <a:r>
              <a:rPr lang="en-US" altLang="en-US" sz="1800"/>
              <a:t> Page </a:t>
            </a:r>
            <a:r>
              <a:rPr lang="zh-CN" altLang="zh-CN" sz="1800"/>
              <a:t>被</a:t>
            </a:r>
            <a:r>
              <a:rPr lang="en-US" altLang="en-US" sz="1800"/>
              <a:t> Eviction </a:t>
            </a:r>
            <a:r>
              <a:rPr lang="zh-CN" altLang="zh-CN" sz="1800"/>
              <a:t>后不久又被换入）个数，来保护高</a:t>
            </a:r>
            <a:r>
              <a:rPr lang="en-US" altLang="en-US" sz="1800"/>
              <a:t> Tier  </a:t>
            </a:r>
            <a:r>
              <a:rPr lang="zh-CN" altLang="zh-CN" sz="1800"/>
              <a:t>进一步提高</a:t>
            </a:r>
            <a:r>
              <a:rPr lang="en-US" altLang="en-US" sz="1800"/>
              <a:t> MGLRU </a:t>
            </a:r>
            <a:r>
              <a:rPr lang="zh-CN" altLang="zh-CN" sz="1800"/>
              <a:t>精度。</a:t>
            </a:r>
          </a:p>
          <a:p>
            <a:pPr marL="342900" lvl="0" indent="-342900">
              <a:buFont typeface="Arial" charset="0"/>
              <a:buChar char="•"/>
            </a:pPr>
            <a:r>
              <a:rPr lang="en-US" altLang="en-US" sz="1800"/>
              <a:t>Fault </a:t>
            </a:r>
            <a:r>
              <a:rPr lang="zh-CN" altLang="zh-CN" sz="1800"/>
              <a:t>进入内存的页面直接进入</a:t>
            </a:r>
            <a:r>
              <a:rPr lang="en-US" altLang="en-US" sz="1800"/>
              <a:t> Youngest  Gen max_seq</a:t>
            </a:r>
            <a:r>
              <a:rPr lang="zh-CN" altLang="zh-CN" sz="1800"/>
              <a:t>，</a:t>
            </a:r>
            <a:r>
              <a:rPr lang="en-US" altLang="en-US" sz="1800"/>
              <a:t>Page Fault </a:t>
            </a:r>
            <a:r>
              <a:rPr lang="zh-CN" altLang="zh-CN" sz="1800"/>
              <a:t>权重更高。</a:t>
            </a:r>
          </a:p>
          <a:p>
            <a:pPr marL="342900" lvl="0" indent="-342900">
              <a:buFont typeface="Arial" charset="0"/>
              <a:buChar char="•"/>
            </a:pPr>
            <a:r>
              <a:rPr lang="zh-CN" altLang="zh-CN" sz="1800"/>
              <a:t>此处我们跳过了</a:t>
            </a:r>
            <a:r>
              <a:rPr lang="en-US" altLang="en-US" sz="1800"/>
              <a:t> Memcg LRU </a:t>
            </a:r>
            <a:r>
              <a:rPr lang="zh-CN" altLang="zh-CN" sz="1800"/>
              <a:t>等内容。</a:t>
            </a:r>
          </a:p>
        </p:txBody>
      </p:sp>
      <p:pic>
        <p:nvPicPr>
          <p:cNvPr id="7" name=""/>
          <p:cNvPicPr>
            <a:picLocks noChangeAspect="1"/>
          </p:cNvPicPr>
          <p:nvPr/>
        </p:nvPicPr>
        <p:blipFill>
          <a:blip r:embed="rId3"/>
          <a:stretch/>
        </p:blipFill>
        <p:spPr>
          <a:xfrm rot="0" flipH="0" flipV="0">
            <a:off x="4908047" y="2807611"/>
            <a:ext cx="7284016" cy="40504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3" name=""/>
        <p:cNvGrpSpPr/>
        <p:nvPr/>
      </p:nvGrpSpPr>
      <p:grpSpPr>
        <a:xfrm/>
      </p:grpSpPr>
      <p:sp>
        <p:nvSpPr>
          <p:cNvPr id="4"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信息获取与扩充</a:t>
            </a:r>
          </a:p>
        </p:txBody>
      </p:sp>
      <p:sp>
        <p:nvSpPr>
          <p:cNvPr id="5" name="内容占位符 2"/>
          <p:cNvSpPr>
            <a:spLocks noGrp="1"/>
          </p:cNvSpPr>
          <p:nvPr/>
        </p:nvSpPr>
        <p:spPr>
          <a:xfrm rot="0" flipH="0" flipV="0">
            <a:off x="315188" y="1187375"/>
            <a:ext cx="11346798" cy="1610685"/>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zh-CN" altLang="zh-CN"/>
              <a:t>提供了</a:t>
            </a:r>
            <a:r>
              <a:rPr lang="en-US" altLang="en-US"/>
              <a:t> /sys/kernel/mm/lru_gen/{lru_gen_full,lru_gen} </a:t>
            </a:r>
            <a:r>
              <a:rPr lang="zh-CN" altLang="zh-CN"/>
              <a:t>可以查看每个</a:t>
            </a:r>
            <a:r>
              <a:rPr lang="en-US" altLang="en-US"/>
              <a:t> gen </a:t>
            </a:r>
            <a:r>
              <a:rPr lang="zh-CN" altLang="zh-CN"/>
              <a:t>的页面信息，</a:t>
            </a:r>
            <a:r>
              <a:rPr lang="en-US" altLang="en-US"/>
              <a:t>PID</a:t>
            </a:r>
            <a:r>
              <a:rPr lang="zh-CN" altLang="zh-CN"/>
              <a:t>信息等，并支持通过指令主动</a:t>
            </a:r>
            <a:r>
              <a:rPr lang="en-US" altLang="en-US"/>
              <a:t> Evict</a:t>
            </a:r>
            <a:r>
              <a:rPr lang="zh-CN" altLang="zh-CN"/>
              <a:t>，</a:t>
            </a:r>
            <a:r>
              <a:rPr lang="en-US" altLang="en-US"/>
              <a:t>Aging </a:t>
            </a:r>
            <a:r>
              <a:rPr lang="zh-CN" altLang="zh-CN"/>
              <a:t>等。</a:t>
            </a:r>
          </a:p>
        </p:txBody>
      </p:sp>
      <p:pic>
        <p:nvPicPr>
          <p:cNvPr id="6" name=""/>
          <p:cNvPicPr>
            <a:picLocks noChangeAspect="1"/>
          </p:cNvPicPr>
          <p:nvPr/>
        </p:nvPicPr>
        <p:blipFill>
          <a:blip r:embed="rId3"/>
          <a:stretch/>
        </p:blipFill>
        <p:spPr>
          <a:xfrm rot="0" flipH="0" flipV="0">
            <a:off x="3129748" y="1847551"/>
            <a:ext cx="9062315" cy="4927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3" name=""/>
        <p:cNvGrpSpPr/>
        <p:nvPr/>
      </p:nvGrpSpPr>
      <p:grpSpPr>
        <a:xfrm/>
      </p:grpSpPr>
      <p:sp>
        <p:nvSpPr>
          <p:cNvPr id="4"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信息获取与扩充</a:t>
            </a:r>
          </a:p>
        </p:txBody>
      </p:sp>
      <p:sp>
        <p:nvSpPr>
          <p:cNvPr id="5" name="内容占位符 2"/>
          <p:cNvSpPr>
            <a:spLocks noGrp="1"/>
          </p:cNvSpPr>
          <p:nvPr/>
        </p:nvSpPr>
        <p:spPr>
          <a:xfrm rot="0" flipH="0" flipV="0">
            <a:off x="315188" y="1187375"/>
            <a:ext cx="11346798" cy="444930"/>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zh-CN" altLang="zh-CN"/>
              <a:t>可以通过指令手动管理</a:t>
            </a:r>
            <a:r>
              <a:rPr lang="en-US" altLang="en-US"/>
              <a:t> Gen </a:t>
            </a:r>
            <a:r>
              <a:rPr lang="zh-CN" altLang="zh-CN"/>
              <a:t>的</a:t>
            </a:r>
            <a:r>
              <a:rPr lang="en-US" altLang="en-US"/>
              <a:t> Age </a:t>
            </a:r>
            <a:r>
              <a:rPr lang="zh-CN" altLang="zh-CN"/>
              <a:t>与</a:t>
            </a:r>
            <a:r>
              <a:rPr lang="en-US" altLang="en-US"/>
              <a:t> Evict</a:t>
            </a:r>
            <a:r>
              <a:rPr lang="zh-CN" altLang="zh-CN"/>
              <a:t>。</a:t>
            </a:r>
          </a:p>
        </p:txBody>
      </p:sp>
      <p:pic>
        <p:nvPicPr>
          <p:cNvPr id="6" name=""/>
          <p:cNvPicPr>
            <a:picLocks noChangeAspect="1"/>
          </p:cNvPicPr>
          <p:nvPr/>
        </p:nvPicPr>
        <p:blipFill>
          <a:blip r:embed="rId3"/>
          <a:stretch/>
        </p:blipFill>
        <p:spPr>
          <a:xfrm rot="0" flipH="0" flipV="0">
            <a:off x="2856625" y="1632305"/>
            <a:ext cx="9261859" cy="1103668"/>
          </a:xfrm>
          <a:prstGeom prst="rect">
            <a:avLst/>
          </a:prstGeom>
        </p:spPr>
      </p:pic>
      <p:pic>
        <p:nvPicPr>
          <p:cNvPr id="7" name=""/>
          <p:cNvPicPr>
            <a:picLocks noChangeAspect="1"/>
          </p:cNvPicPr>
          <p:nvPr/>
        </p:nvPicPr>
        <p:blipFill>
          <a:blip r:embed="rId4"/>
          <a:stretch/>
        </p:blipFill>
        <p:spPr>
          <a:xfrm rot="0" flipH="0" flipV="0">
            <a:off x="2856688" y="2735972"/>
            <a:ext cx="9335375" cy="11695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3" name=""/>
        <p:cNvGrpSpPr/>
        <p:nvPr/>
      </p:nvGrpSpPr>
      <p:grpSpPr>
        <a:xfrm/>
      </p:grpSpPr>
      <p:sp>
        <p:nvSpPr>
          <p:cNvPr id="4"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信息获取与扩充</a:t>
            </a:r>
          </a:p>
        </p:txBody>
      </p:sp>
      <p:pic>
        <p:nvPicPr>
          <p:cNvPr id="5" name=""/>
          <p:cNvPicPr>
            <a:picLocks noChangeAspect="1"/>
          </p:cNvPicPr>
          <p:nvPr/>
        </p:nvPicPr>
        <p:blipFill>
          <a:blip r:embed="rId3"/>
          <a:stretch/>
        </p:blipFill>
        <p:spPr>
          <a:xfrm rot="0" flipH="0" flipV="0">
            <a:off x="2413993" y="929710"/>
            <a:ext cx="9778071" cy="5928353"/>
          </a:xfrm>
          <a:prstGeom prst="rect">
            <a:avLst/>
          </a:prstGeom>
        </p:spPr>
      </p:pic>
      <p:sp>
        <p:nvSpPr>
          <p:cNvPr id="6" name="内容占位符 2"/>
          <p:cNvSpPr>
            <a:spLocks noGrp="1"/>
          </p:cNvSpPr>
          <p:nvPr/>
        </p:nvSpPr>
        <p:spPr>
          <a:xfrm rot="0" flipH="0" flipV="0">
            <a:off x="315188" y="1187375"/>
            <a:ext cx="1905233" cy="5307493"/>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zh-CN" altLang="zh-CN"/>
              <a:t>可以通过指令手动管理</a:t>
            </a:r>
            <a:r>
              <a:rPr lang="en-US" altLang="en-US"/>
              <a:t> Gen </a:t>
            </a:r>
            <a:r>
              <a:rPr lang="zh-CN" altLang="zh-CN"/>
              <a:t>的</a:t>
            </a:r>
            <a:r>
              <a:rPr lang="en-US" altLang="en-US"/>
              <a:t> Age </a:t>
            </a:r>
            <a:r>
              <a:rPr lang="zh-CN" altLang="zh-CN"/>
              <a:t>与</a:t>
            </a:r>
            <a:r>
              <a:rPr lang="en-US" altLang="en-US"/>
              <a:t> Evict</a:t>
            </a:r>
            <a:r>
              <a:rPr lang="zh-CN" altLang="zh-CN"/>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1535839" cy="1106574"/>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zh-CN" altLang="zh-CN"/>
              <a:t>我们探索的优化与实践思路：</a:t>
            </a:r>
            <a:endParaRPr/>
          </a:p>
          <a:p>
            <a:pPr marL="0" lvl="0" indent="0">
              <a:buNone/>
            </a:pPr>
            <a:r>
              <a:rPr lang="en-US" altLang="en-US"/>
              <a:t>- </a:t>
            </a:r>
            <a:r>
              <a:rPr lang="zh-CN" altLang="zh-CN"/>
              <a:t>通过主动使用</a:t>
            </a:r>
            <a:r>
              <a:rPr lang="en-US" altLang="en-US"/>
              <a:t> MGLRU </a:t>
            </a:r>
            <a:r>
              <a:rPr lang="zh-CN" altLang="zh-CN"/>
              <a:t>的</a:t>
            </a:r>
            <a:r>
              <a:rPr lang="en-US" altLang="en-US"/>
              <a:t> Debug </a:t>
            </a:r>
            <a:r>
              <a:rPr lang="zh-CN" altLang="zh-CN"/>
              <a:t>命令接口，可以在内存压力较低的情况下主动由用户态进行内存热度探测，</a:t>
            </a:r>
            <a:r>
              <a:rPr lang="en-US" altLang="en-US"/>
              <a:t>Workingset </a:t>
            </a:r>
            <a:r>
              <a:rPr lang="zh-CN" altLang="zh-CN"/>
              <a:t>估算，检测增强等操作。</a:t>
            </a:r>
          </a:p>
          <a:p>
            <a:pPr marL="0" lvl="0" indent="0">
              <a:buNone/>
            </a:pPr>
            <a:endParaRPr lang="en-US" altLang="en-US"/>
          </a:p>
        </p:txBody>
      </p:sp>
      <p:sp>
        <p:nvSpPr>
          <p:cNvPr id="5" name="标题 2"/>
          <p:cNvSpPr>
            <a:spLocks noGrp="1"/>
          </p:cNvSpPr>
          <p:nvPr/>
        </p:nvSpPr>
        <p:spPr>
          <a:xfrm rot="0" flipH="0" flipV="0">
            <a:off x="315188" y="80284"/>
            <a:ext cx="7405922" cy="662782"/>
          </a:xfrm>
          <a:prstGeom prst="rect">
            <a:avLst/>
          </a:prstGeom>
        </p:spPr>
        <p:txBody>
          <a:bodyPr vert="horz" lIns="91440" tIns="45720" rIns="91440" bIns="45720" anchor="ctr">
            <a:normAutofit fontScale="9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和主动内存回收的其他优化</a:t>
            </a:r>
          </a:p>
        </p:txBody>
      </p:sp>
      <p:sp>
        <p:nvSpPr>
          <p:cNvPr id="6" name="内容占位符 2"/>
          <p:cNvSpPr>
            <a:spLocks noGrp="1"/>
          </p:cNvSpPr>
          <p:nvPr/>
        </p:nvSpPr>
        <p:spPr>
          <a:xfrm rot="0" flipH="0" flipV="0">
            <a:off x="315188" y="2293949"/>
            <a:ext cx="5192358" cy="3956740"/>
          </a:xfrm>
          <a:prstGeom prst="rect">
            <a:avLst/>
          </a:prstGeom>
        </p:spPr>
        <p:txBody>
          <a:bodyPr vert="horz" lIns="91440" tIns="45720" rIns="91440" bIns="45720">
            <a:normAutofit fontScale="9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en-US" altLang="en-US"/>
              <a:t>- </a:t>
            </a:r>
            <a:r>
              <a:rPr lang="zh-CN" altLang="zh-CN"/>
              <a:t>通过扩展主动内存回收接口，优化主动回收时的走页表过程，并尽力完整走完，我们可以获得一个相对准确的，按最近照页访问排序的内存页世代分布，且走页表负担算作主动回收进程上。</a:t>
            </a:r>
          </a:p>
          <a:p>
            <a:pPr marL="0" lvl="0" indent="0"/>
            <a:r>
              <a:rPr lang="en-US" altLang="en-US"/>
              <a:t>- </a:t>
            </a:r>
            <a:r>
              <a:rPr lang="zh-CN" altLang="zh-CN"/>
              <a:t>例：测试每</a:t>
            </a:r>
            <a:r>
              <a:rPr lang="en-US" altLang="en-US"/>
              <a:t> 10s </a:t>
            </a:r>
            <a:r>
              <a:rPr lang="zh-CN" altLang="zh-CN"/>
              <a:t>进行一次</a:t>
            </a:r>
            <a:r>
              <a:rPr lang="en-US" altLang="en-US"/>
              <a:t> Aging </a:t>
            </a:r>
            <a:r>
              <a:rPr lang="zh-CN" altLang="zh-CN"/>
              <a:t>并强制完整扫面页表，我们可以分别看出</a:t>
            </a:r>
            <a:r>
              <a:rPr lang="en-US" altLang="en-US"/>
              <a:t> 10s</a:t>
            </a:r>
            <a:r>
              <a:rPr lang="zh-CN" altLang="zh-CN"/>
              <a:t>，</a:t>
            </a:r>
            <a:r>
              <a:rPr lang="en-US" altLang="en-US"/>
              <a:t>20s</a:t>
            </a:r>
            <a:r>
              <a:rPr lang="zh-CN" altLang="zh-CN"/>
              <a:t>，</a:t>
            </a:r>
            <a:r>
              <a:rPr lang="en-US" altLang="en-US"/>
              <a:t>30s </a:t>
            </a:r>
            <a:r>
              <a:rPr lang="zh-CN" altLang="zh-CN"/>
              <a:t>内使用的页面分布。</a:t>
            </a:r>
          </a:p>
          <a:p>
            <a:pPr marL="0" lvl="0" indent="0">
              <a:buNone/>
            </a:pPr>
            <a:r>
              <a:rPr lang="en-US" altLang="en-US"/>
              <a:t>- </a:t>
            </a:r>
            <a:r>
              <a:rPr lang="zh-CN" altLang="zh-CN"/>
              <a:t>通过扩展</a:t>
            </a:r>
            <a:r>
              <a:rPr lang="en-US" altLang="en-US"/>
              <a:t> Swappiness </a:t>
            </a:r>
            <a:r>
              <a:rPr lang="zh-CN" altLang="zh-CN"/>
              <a:t>等接口，允许只回收匿名页或文件页，从而更好利用</a:t>
            </a:r>
            <a:r>
              <a:rPr lang="en-US" altLang="en-US"/>
              <a:t> ZRAM </a:t>
            </a:r>
            <a:r>
              <a:rPr lang="zh-CN" altLang="zh-CN"/>
              <a:t>等资源平衡主动内存回收策略。</a:t>
            </a:r>
          </a:p>
          <a:p>
            <a:pPr marL="0" lvl="0" indent="0">
              <a:buNone/>
            </a:pPr>
            <a:r>
              <a:rPr lang="en-US" altLang="en-US"/>
              <a:t>- </a:t>
            </a:r>
            <a:r>
              <a:rPr lang="zh-CN" altLang="zh-CN"/>
              <a:t>在实际部署中，用户态规则负责进一步负反馈调（</a:t>
            </a:r>
            <a:r>
              <a:rPr lang="en-US" altLang="en-US"/>
              <a:t>PSI</a:t>
            </a:r>
            <a:r>
              <a:rPr lang="zh-CN" altLang="zh-CN"/>
              <a:t>，</a:t>
            </a:r>
            <a:r>
              <a:rPr lang="en-US" altLang="en-US"/>
              <a:t>CPU</a:t>
            </a:r>
            <a:r>
              <a:rPr lang="zh-CN" altLang="zh-CN"/>
              <a:t>，</a:t>
            </a:r>
            <a:r>
              <a:rPr lang="en-US" altLang="en-US"/>
              <a:t>IO </a:t>
            </a:r>
            <a:r>
              <a:rPr lang="zh-CN" altLang="zh-CN"/>
              <a:t>等）整回收频率和数量，开销很低且易维护，实现了非常灵活可控且高性能的内存主动回收。</a:t>
            </a:r>
          </a:p>
        </p:txBody>
      </p:sp>
      <p:pic>
        <p:nvPicPr>
          <p:cNvPr id="7" name=""/>
          <p:cNvPicPr>
            <a:picLocks noChangeAspect="1"/>
          </p:cNvPicPr>
          <p:nvPr/>
        </p:nvPicPr>
        <p:blipFill>
          <a:blip r:embed="rId3"/>
          <a:stretch/>
        </p:blipFill>
        <p:spPr>
          <a:xfrm rot="0" flipH="0" flipV="0">
            <a:off x="6096064" y="1935800"/>
            <a:ext cx="5314422" cy="49222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p:bgPr>
    </p:bg>
    <p:spTree>
      <p:nvGrpSpPr>
        <p:cNvPr id="1" name=""/>
        <p:cNvGrpSpPr/>
        <p:nvPr/>
      </p:nvGrpSpPr>
      <p:grpSpPr/>
      <p:sp>
        <p:nvSpPr>
          <p:cNvPr id="20" name="平行四边形 19"/>
          <p:cNvSpPr/>
          <p:nvPr/>
        </p:nvSpPr>
        <p:spPr>
          <a:xfrm rot="10800000">
            <a:off x="2555240" y="2547547"/>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9" name="平行四边形 18"/>
          <p:cNvSpPr/>
          <p:nvPr/>
        </p:nvSpPr>
        <p:spPr>
          <a:xfrm rot="10800000">
            <a:off x="2419259" y="2420256"/>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2" name="文本框 11"/>
          <p:cNvSpPr txBox="1"/>
          <p:nvPr/>
        </p:nvSpPr>
        <p:spPr>
          <a:xfrm rot="0" flipH="0" flipV="0">
            <a:off x="4662104" y="3623693"/>
            <a:ext cx="3225800" cy="914400"/>
          </a:xfrm>
          <a:prstGeom prst="rect">
            <a:avLst/>
          </a:prstGeom>
          <a:noFill/>
        </p:spPr>
        <p:txBody>
          <a:bodyPr wrap="non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defTabSz="914400">
              <a:defRPr/>
            </a:pPr>
            <a:r>
              <a:rPr lang="zh-CN" altLang="zh-CN" sz="5400" spc="600">
                <a:solidFill>
                  <a:srgbClr val="FFFFFF"/>
                </a:solidFill>
                <a:latin typeface="Microsoft YaHei W7"/>
                <a:ea typeface="Microsoft YaHei W7"/>
              </a:rPr>
              <a:t>现存不足</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w="6350">
              <a:gradFill flip="none" rotWithShape="1">
                <a:gsLst>
                  <a:gs pos="0">
                    <a:srgbClr val="1B1297"/>
                  </a:gs>
                  <a:gs pos="100000">
                    <a:schemeClr val="accent3"/>
                  </a:gs>
                </a:gsLst>
                <a:lin ang="0" scaled="1"/>
              </a:gradFill>
              <a:prstDash val="solid"/>
              <a:miter/>
            </a:ln>
          </p:spPr>
        </p:cxnSp>
        <p:cxnSp>
          <p:nvCxnSpPr>
            <p:cNvPr id="15" name="直接连接符 14"/>
            <p:cNvCxnSpPr/>
            <p:nvPr/>
          </p:nvCxnSpPr>
          <p:spPr>
            <a:xfrm>
              <a:off x="5072742" y="4167978"/>
              <a:ext cx="5384800" cy="0"/>
            </a:xfrm>
            <a:prstGeom prst="line">
              <a:avLst/>
            </a:prstGeom>
            <a:ln w="6350">
              <a:gradFill flip="none" rotWithShape="1">
                <a:gsLst>
                  <a:gs pos="0">
                    <a:srgbClr val="1B1297"/>
                  </a:gs>
                  <a:gs pos="100000">
                    <a:schemeClr val="accent3"/>
                  </a:gs>
                </a:gsLst>
                <a:lin ang="0" scaled="1"/>
              </a:gradFill>
              <a:prstDash val="solid"/>
              <a:miter/>
            </a:ln>
          </p:spPr>
        </p:cxnSp>
      </p:grpSp>
      <p:sp>
        <p:nvSpPr>
          <p:cNvPr id="17" name="文本框 16"/>
          <p:cNvSpPr txBox="1"/>
          <p:nvPr/>
        </p:nvSpPr>
        <p:spPr>
          <a:xfrm>
            <a:off x="4662104" y="2868528"/>
            <a:ext cx="2764972" cy="646331"/>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en-US" altLang="zh-CN" sz="3600" i="1">
                <a:solidFill>
                  <a:srgbClr val="C705FB"/>
                </a:solidFill>
              </a:rPr>
              <a:t>Part One</a:t>
            </a:r>
            <a:endParaRPr lang="en-US" altLang="zh-CN" sz="3600" i="1">
              <a:solidFill>
                <a:srgbClr val="C705FB"/>
              </a:solidFill>
            </a:endParaRPr>
          </a:p>
        </p:txBody>
      </p:sp>
      <p:sp>
        <p:nvSpPr>
          <p:cNvPr id="65" name="文本框 64"/>
          <p:cNvSpPr txBox="1"/>
          <p:nvPr/>
        </p:nvSpPr>
        <p:spPr>
          <a:xfrm>
            <a:off x="824230" y="43815"/>
            <a:ext cx="3327400" cy="63881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41300">
                <a:gradFill>
                  <a:gsLst>
                    <a:gs pos="0">
                      <a:srgbClr val="C705FB"/>
                    </a:gs>
                    <a:gs pos="100000">
                      <a:srgbClr val="1B1297"/>
                    </a:gs>
                  </a:gsLst>
                  <a:lin ang="5400000" scaled="1"/>
                </a:gradFill>
                <a:latin typeface="Microsoft YaHei Regular"/>
                <a:ea typeface="Microsoft YaHei Regular"/>
              </a:rPr>
              <a:t>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3" name="内容占位符 2"/>
          <p:cNvSpPr>
            <a:spLocks noGrp="1"/>
          </p:cNvSpPr>
          <p:nvPr>
            <p:ph idx="1"/>
          </p:nvPr>
        </p:nvSpPr>
        <p:spPr>
          <a:xfrm rot="0" flipH="0" flipV="0">
            <a:off x="315188" y="1187375"/>
            <a:ext cx="10938164" cy="2531527"/>
          </a:xfrm>
        </p:spPr>
        <p:txBody>
          <a:bodyPr>
            <a:normAutofit fontScale="100000"/>
          </a:bodyPr>
          <a:lstStyle/>
          <a:p>
            <a:pPr marL="342900" lvl="0" indent="-342900">
              <a:buFont typeface="Arial" charset="0"/>
              <a:buChar char="•"/>
            </a:pPr>
            <a:r>
              <a:rPr lang="zh-CN" altLang="zh-CN"/>
              <a:t>这是一个通用问题。</a:t>
            </a:r>
            <a:endParaRPr/>
          </a:p>
          <a:p>
            <a:pPr marL="342900" lvl="0" indent="-342900">
              <a:buFont typeface="Arial" charset="0"/>
              <a:buChar char="•"/>
            </a:pPr>
            <a:r>
              <a:rPr lang="zh-CN" altLang="zh-CN"/>
              <a:t>多级</a:t>
            </a:r>
            <a:r>
              <a:rPr lang="en-US" altLang="en-US"/>
              <a:t> LRU </a:t>
            </a:r>
            <a:r>
              <a:rPr lang="zh-CN" altLang="zh-CN"/>
              <a:t>可以很好得防止</a:t>
            </a:r>
            <a:r>
              <a:rPr lang="en-US" altLang="en-US"/>
              <a:t> Working Set </a:t>
            </a:r>
            <a:r>
              <a:rPr lang="zh-CN" altLang="zh-CN"/>
              <a:t>被单次使用的页面冲击。</a:t>
            </a:r>
          </a:p>
          <a:p>
            <a:pPr marL="342900" lvl="0" indent="-342900">
              <a:buFont typeface="Arial" charset="0"/>
              <a:buChar char="•"/>
            </a:pPr>
            <a:r>
              <a:rPr lang="zh-CN" altLang="zh-CN"/>
              <a:t>原</a:t>
            </a:r>
            <a:r>
              <a:rPr lang="en-US" altLang="en-US"/>
              <a:t> Active/Inactive  LRU </a:t>
            </a:r>
            <a:r>
              <a:rPr lang="zh-CN" altLang="zh-CN"/>
              <a:t>为例，在理想情况下，一个页面在</a:t>
            </a:r>
            <a:r>
              <a:rPr lang="en-US" altLang="en-US"/>
              <a:t> Inactive </a:t>
            </a:r>
            <a:r>
              <a:rPr lang="zh-CN" altLang="zh-CN"/>
              <a:t>中会被第二次访问，然后被</a:t>
            </a:r>
            <a:r>
              <a:rPr lang="en-US" altLang="en-US"/>
              <a:t> Promote </a:t>
            </a:r>
            <a:r>
              <a:rPr lang="zh-CN" altLang="zh-CN"/>
              <a:t>到</a:t>
            </a:r>
            <a:r>
              <a:rPr lang="en-US" altLang="en-US"/>
              <a:t> Active List</a:t>
            </a:r>
            <a:r>
              <a:rPr lang="zh-CN" altLang="zh-CN"/>
              <a:t>。</a:t>
            </a:r>
          </a:p>
          <a:p>
            <a:pPr marL="342900" lvl="0" indent="-342900">
              <a:buFont typeface="Arial" charset="0"/>
              <a:buChar char="•"/>
            </a:pPr>
            <a:r>
              <a:rPr lang="zh-CN" altLang="zh-CN"/>
              <a:t>例如：途中</a:t>
            </a:r>
            <a:r>
              <a:rPr lang="en-US" altLang="en-US"/>
              <a:t> NR_inactive </a:t>
            </a:r>
            <a:r>
              <a:rPr lang="zh-CN" altLang="zh-CN"/>
              <a:t>为</a:t>
            </a:r>
            <a:r>
              <a:rPr lang="en-US" altLang="en-US"/>
              <a:t> 8</a:t>
            </a:r>
            <a:r>
              <a:rPr lang="zh-CN" altLang="zh-CN"/>
              <a:t>，一个</a:t>
            </a:r>
            <a:r>
              <a:rPr lang="en-US" altLang="en-US"/>
              <a:t> App </a:t>
            </a:r>
            <a:r>
              <a:rPr lang="zh-CN" altLang="zh-CN"/>
              <a:t>对其</a:t>
            </a:r>
            <a:r>
              <a:rPr lang="en-US" altLang="en-US"/>
              <a:t> Workingset </a:t>
            </a:r>
            <a:r>
              <a:rPr lang="zh-CN" altLang="zh-CN"/>
              <a:t>（</a:t>
            </a:r>
            <a:r>
              <a:rPr lang="en-US" altLang="en-US"/>
              <a:t>6 pages</a:t>
            </a:r>
            <a:r>
              <a:rPr lang="zh-CN" altLang="zh-CN"/>
              <a:t>）中的页面循环访问，页面循环进入</a:t>
            </a:r>
            <a:r>
              <a:rPr lang="en-US" altLang="en-US"/>
              <a:t> Inactive LRU</a:t>
            </a:r>
            <a:r>
              <a:rPr lang="zh-CN" altLang="zh-CN"/>
              <a:t>，且则第二次访问其中页面时，便会最终使得该页被</a:t>
            </a:r>
            <a:r>
              <a:rPr lang="en-US" altLang="en-US"/>
              <a:t> Promote</a:t>
            </a:r>
            <a:r>
              <a:rPr lang="zh-CN" altLang="zh-CN"/>
              <a:t>，应用</a:t>
            </a:r>
            <a:r>
              <a:rPr lang="en-US" altLang="en-US"/>
              <a:t> Workingset </a:t>
            </a:r>
            <a:r>
              <a:rPr lang="zh-CN" altLang="zh-CN"/>
              <a:t>得以保留，不受单次使用页面冲击，性能优异。</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p>
        </p:txBody>
      </p:sp>
      <p:pic>
        <p:nvPicPr>
          <p:cNvPr id="6" name=""/>
          <p:cNvPicPr>
            <a:picLocks noChangeAspect="1"/>
          </p:cNvPicPr>
          <p:nvPr/>
        </p:nvPicPr>
        <p:blipFill>
          <a:blip r:embed="rId2"/>
          <a:srcRect l="0" t="6838" r="0" b="0"/>
          <a:stretch/>
        </p:blipFill>
        <p:spPr>
          <a:xfrm rot="0" flipH="0" flipV="0">
            <a:off x="3502333" y="3663525"/>
            <a:ext cx="8689731" cy="31945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0938164" cy="2531527"/>
          </a:xfrm>
          <a:prstGeom prst="rect">
            <a:avLst/>
          </a:prstGeom>
        </p:spPr>
        <p:txBody>
          <a:bodyPr vert="horz" lIns="91440" tIns="45720" rIns="91440" bIns="45720">
            <a:normAutofit fontScale="9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多级</a:t>
            </a:r>
            <a:r>
              <a:rPr lang="en-US" altLang="en-US"/>
              <a:t> LRU </a:t>
            </a:r>
            <a:r>
              <a:rPr lang="zh-CN" altLang="zh-CN"/>
              <a:t>可以很好得防止</a:t>
            </a:r>
            <a:r>
              <a:rPr lang="en-US" altLang="en-US"/>
              <a:t> Working Set </a:t>
            </a:r>
            <a:r>
              <a:rPr lang="zh-CN" altLang="zh-CN"/>
              <a:t>被单次使用的页面冲击。</a:t>
            </a:r>
            <a:endParaRPr/>
          </a:p>
          <a:p>
            <a:pPr marL="342900" lvl="0" indent="-342900">
              <a:buFont typeface="Arial" charset="0"/>
              <a:buChar char="•"/>
            </a:pPr>
            <a:r>
              <a:rPr lang="zh-CN" altLang="zh-CN"/>
              <a:t>但是当</a:t>
            </a:r>
            <a:r>
              <a:rPr lang="en-US" altLang="en-US"/>
              <a:t> Workinset Access Distance </a:t>
            </a:r>
            <a:r>
              <a:rPr lang="zh-CN" altLang="zh-CN"/>
              <a:t>大于</a:t>
            </a:r>
            <a:r>
              <a:rPr lang="en-US" altLang="en-US"/>
              <a:t> Inactive LRU </a:t>
            </a:r>
            <a:r>
              <a:rPr lang="zh-CN" altLang="zh-CN"/>
              <a:t>长度时（但小于</a:t>
            </a:r>
            <a:r>
              <a:rPr lang="en-US" altLang="en-US"/>
              <a:t> NR_inactive + NR_active</a:t>
            </a:r>
            <a:r>
              <a:rPr lang="zh-CN" altLang="zh-CN"/>
              <a:t>）</a:t>
            </a:r>
            <a:endParaRPr/>
          </a:p>
          <a:p>
            <a:pPr marL="342900" lvl="0" indent="-342900">
              <a:buFont typeface="Arial" charset="0"/>
              <a:buChar char="•"/>
            </a:pPr>
            <a:r>
              <a:rPr lang="zh-CN" altLang="zh-CN"/>
              <a:t>页面会被反复换出，从不被</a:t>
            </a:r>
            <a:r>
              <a:rPr lang="en-US" altLang="en-US"/>
              <a:t> Promote </a:t>
            </a:r>
            <a:r>
              <a:rPr lang="zh-CN" altLang="zh-CN"/>
              <a:t>到</a:t>
            </a:r>
            <a:r>
              <a:rPr lang="en-US" altLang="en-US"/>
              <a:t> Active LRU</a:t>
            </a:r>
            <a:r>
              <a:rPr lang="zh-CN" altLang="zh-CN"/>
              <a:t>。</a:t>
            </a:r>
          </a:p>
          <a:p>
            <a:pPr marL="342900" lvl="0" indent="-342900">
              <a:buFont typeface="Arial" charset="0"/>
              <a:buChar char="•"/>
            </a:pPr>
            <a:r>
              <a:rPr lang="zh-CN" altLang="zh-CN"/>
              <a:t>内核会定期调整</a:t>
            </a:r>
            <a:r>
              <a:rPr lang="en-US" altLang="en-US"/>
              <a:t> Active LRU </a:t>
            </a:r>
            <a:r>
              <a:rPr lang="zh-CN" altLang="zh-CN"/>
              <a:t>长度，</a:t>
            </a:r>
            <a:r>
              <a:rPr lang="en-US" altLang="en-US"/>
              <a:t>Demote </a:t>
            </a:r>
            <a:r>
              <a:rPr lang="zh-CN" altLang="zh-CN"/>
              <a:t>到</a:t>
            </a:r>
            <a:r>
              <a:rPr lang="en-US" altLang="en-US"/>
              <a:t> Inactive</a:t>
            </a:r>
            <a:r>
              <a:rPr lang="zh-CN" altLang="zh-CN"/>
              <a:t>，但这远远不够。</a:t>
            </a:r>
          </a:p>
          <a:p>
            <a:pPr marL="342900" lvl="0" indent="-342900">
              <a:buFont typeface="Arial" charset="0"/>
              <a:buChar char="•"/>
            </a:pPr>
            <a:r>
              <a:rPr lang="zh-CN" altLang="zh-CN"/>
              <a:t>造成内存严重颠簸，大量</a:t>
            </a:r>
            <a:r>
              <a:rPr lang="en-US" altLang="en-US"/>
              <a:t> Refault </a:t>
            </a:r>
            <a:r>
              <a:rPr lang="zh-CN" altLang="zh-CN"/>
              <a:t>（页面被换出后又被换入）反复发生。</a:t>
            </a:r>
          </a:p>
          <a:p>
            <a:pPr marL="342900" lvl="0" indent="-342900">
              <a:buFont typeface="Arial" charset="0"/>
              <a:buChar char="•"/>
            </a:pPr>
            <a:r>
              <a:rPr lang="zh-CN" altLang="zh-CN"/>
              <a:t>此时明明有足够内存保存整个</a:t>
            </a:r>
            <a:r>
              <a:rPr lang="en-US" altLang="en-US"/>
              <a:t> Workingset</a:t>
            </a:r>
            <a:r>
              <a:rPr lang="zh-CN" altLang="zh-CN"/>
              <a:t>，但却发生了</a:t>
            </a:r>
            <a:r>
              <a:rPr lang="en-US" altLang="en-US"/>
              <a:t> </a:t>
            </a:r>
            <a:r>
              <a:rPr lang="zh-CN" altLang="zh-CN"/>
              <a:t>Thrashing。</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p>
        </p:txBody>
      </p:sp>
      <p:pic>
        <p:nvPicPr>
          <p:cNvPr id="6" name=""/>
          <p:cNvPicPr>
            <a:picLocks noChangeAspect="1"/>
          </p:cNvPicPr>
          <p:nvPr/>
        </p:nvPicPr>
        <p:blipFill>
          <a:blip r:embed="rId3"/>
          <a:stretch/>
        </p:blipFill>
        <p:spPr>
          <a:xfrm rot="0" flipH="0" flipV="0">
            <a:off x="2678149" y="3718902"/>
            <a:ext cx="9513914" cy="30349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0938164" cy="1595972"/>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传统</a:t>
            </a:r>
            <a:r>
              <a:rPr lang="en-US" altLang="en-US"/>
              <a:t> LRU </a:t>
            </a:r>
            <a:r>
              <a:rPr lang="zh-CN" altLang="zh-CN"/>
              <a:t>是如何解决这个问题的？</a:t>
            </a:r>
            <a:endParaRPr/>
          </a:p>
          <a:p>
            <a:pPr marL="342900" lvl="0" indent="-342900">
              <a:buFont typeface="Arial" charset="0"/>
              <a:buChar char="•"/>
            </a:pPr>
            <a:r>
              <a:rPr lang="zh-CN" altLang="zh-CN"/>
              <a:t>我们注意到传统</a:t>
            </a:r>
            <a:r>
              <a:rPr lang="en-US" altLang="en-US"/>
              <a:t> Active/Inactive LRU </a:t>
            </a:r>
            <a:r>
              <a:rPr lang="zh-CN" altLang="zh-CN"/>
              <a:t>中所有页面生命周期从</a:t>
            </a:r>
            <a:r>
              <a:rPr lang="en-US" altLang="en-US"/>
              <a:t> Inactive LRU </a:t>
            </a:r>
            <a:r>
              <a:rPr lang="zh-CN" altLang="zh-CN"/>
              <a:t>头部开始。</a:t>
            </a:r>
          </a:p>
          <a:p>
            <a:pPr marL="342900" lvl="0" indent="-342900">
              <a:buFont typeface="Arial" charset="0"/>
              <a:buChar char="•"/>
            </a:pPr>
            <a:r>
              <a:rPr lang="zh-CN" altLang="zh-CN"/>
              <a:t>如果一个页面被最终</a:t>
            </a:r>
            <a:r>
              <a:rPr lang="en-US" altLang="en-US"/>
              <a:t> Evicted</a:t>
            </a:r>
            <a:r>
              <a:rPr lang="zh-CN" altLang="zh-CN"/>
              <a:t>，那么它要经历从头部一步步被移动到尾部的过程。</a:t>
            </a:r>
          </a:p>
          <a:p>
            <a:pPr marL="342900" lvl="0" indent="-342900">
              <a:buFont typeface="Arial" charset="0"/>
              <a:buChar char="•"/>
            </a:pPr>
            <a:r>
              <a:rPr lang="zh-CN" altLang="zh-CN"/>
              <a:t>造成此种移动的因素主要有图上四点（我们称头部为右侧）：</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p>
        </p:txBody>
      </p:sp>
      <p:pic>
        <p:nvPicPr>
          <p:cNvPr id="6" name=""/>
          <p:cNvPicPr>
            <a:picLocks noChangeAspect="1"/>
          </p:cNvPicPr>
          <p:nvPr/>
        </p:nvPicPr>
        <p:blipFill>
          <a:blip r:embed="rId3"/>
          <a:stretch/>
        </p:blipFill>
        <p:spPr>
          <a:xfrm rot="0" flipH="0" flipV="0">
            <a:off x="4583284" y="2783347"/>
            <a:ext cx="7608716" cy="3247528"/>
          </a:xfrm>
          <a:prstGeom prst="rect">
            <a:avLst/>
          </a:prstGeom>
        </p:spPr>
      </p:pic>
      <p:sp>
        <p:nvSpPr>
          <p:cNvPr id="7" name="内容占位符 2"/>
          <p:cNvSpPr>
            <a:spLocks noGrp="1"/>
          </p:cNvSpPr>
          <p:nvPr/>
        </p:nvSpPr>
        <p:spPr>
          <a:xfrm rot="0" flipH="0" flipV="0">
            <a:off x="315188" y="2783347"/>
            <a:ext cx="4268096" cy="4074716"/>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457200" lvl="0" indent="-457200">
              <a:buAutoNum type="arabicPeriod" startAt="1"/>
            </a:pPr>
            <a:r>
              <a:rPr lang="zh-CN" altLang="zh-CN"/>
              <a:t>一个</a:t>
            </a:r>
            <a:r>
              <a:rPr lang="en-US" altLang="en-US"/>
              <a:t> Inactive </a:t>
            </a:r>
            <a:r>
              <a:rPr lang="zh-CN" altLang="zh-CN"/>
              <a:t>页面被</a:t>
            </a:r>
            <a:r>
              <a:rPr lang="en-US" altLang="en-US"/>
              <a:t> Evict </a:t>
            </a:r>
            <a:r>
              <a:rPr lang="zh-CN" altLang="zh-CN"/>
              <a:t>会导致所有页面被左移。</a:t>
            </a:r>
          </a:p>
          <a:p>
            <a:pPr marL="457200" lvl="0" indent="-457200">
              <a:buAutoNum type="arabicPeriod" startAt="1"/>
            </a:pPr>
            <a:r>
              <a:rPr lang="zh-CN" altLang="zh-CN"/>
              <a:t>一个</a:t>
            </a:r>
            <a:r>
              <a:rPr lang="en-US" altLang="en-US"/>
              <a:t> Inactive </a:t>
            </a:r>
            <a:r>
              <a:rPr lang="zh-CN" altLang="zh-CN"/>
              <a:t>页面被</a:t>
            </a:r>
            <a:r>
              <a:rPr lang="en-US" altLang="en-US"/>
              <a:t> Promote</a:t>
            </a:r>
            <a:r>
              <a:rPr lang="zh-CN" altLang="zh-CN"/>
              <a:t>，其右侧页面被左移。</a:t>
            </a:r>
          </a:p>
          <a:p>
            <a:pPr marL="457200" lvl="0" indent="-457200">
              <a:buAutoNum type="arabicPeriod" startAt="1"/>
            </a:pPr>
            <a:r>
              <a:rPr lang="zh-CN" altLang="zh-CN"/>
              <a:t>一个</a:t>
            </a:r>
            <a:r>
              <a:rPr lang="en-US" altLang="en-US"/>
              <a:t> Inactive </a:t>
            </a:r>
            <a:r>
              <a:rPr lang="zh-CN" altLang="zh-CN"/>
              <a:t>页面在</a:t>
            </a:r>
            <a:r>
              <a:rPr lang="en-US" altLang="en-US"/>
              <a:t> Evict </a:t>
            </a:r>
            <a:r>
              <a:rPr lang="zh-CN" altLang="zh-CN"/>
              <a:t>时被</a:t>
            </a:r>
            <a:r>
              <a:rPr lang="en-US" altLang="en-US"/>
              <a:t> Re-active</a:t>
            </a:r>
            <a:r>
              <a:rPr lang="zh-CN" altLang="zh-CN"/>
              <a:t>，所有页面被左移。</a:t>
            </a:r>
          </a:p>
          <a:p>
            <a:pPr marL="457200" lvl="0" indent="-457200">
              <a:buAutoNum type="arabicPeriod" startAt="1"/>
            </a:pPr>
            <a:r>
              <a:rPr lang="zh-CN" altLang="zh-CN"/>
              <a:t>一个</a:t>
            </a:r>
            <a:r>
              <a:rPr lang="en-US" altLang="en-US"/>
              <a:t> Refault </a:t>
            </a:r>
            <a:r>
              <a:rPr lang="zh-CN" altLang="zh-CN"/>
              <a:t>会导致</a:t>
            </a:r>
            <a:r>
              <a:rPr lang="en-US" altLang="en-US"/>
              <a:t> Active LRU </a:t>
            </a:r>
            <a:r>
              <a:rPr lang="zh-CN" altLang="zh-CN"/>
              <a:t>增长，挤压</a:t>
            </a:r>
            <a:r>
              <a:rPr lang="en-US" altLang="en-US"/>
              <a:t> Inactive LRU</a:t>
            </a:r>
            <a:r>
              <a:rPr lang="zh-CN" altLang="zh-CN"/>
              <a:t>，导致页面左移。</a:t>
            </a:r>
          </a:p>
          <a:p>
            <a:pPr marL="0" lvl="0" indent="0">
              <a:buNone/>
            </a:pPr>
            <a:r>
              <a:rPr lang="zh-CN" altLang="zh-CN"/>
              <a:t>（注：此处存在潜在错误）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
    <p:spTree>
      <p:nvGrpSpPr>
        <p:cNvPr id="8" name=""/>
        <p:cNvGrpSpPr/>
        <p:nvPr/>
      </p:nvGrpSpPr>
      <p:grpSpPr>
        <a:xfrm/>
      </p:grpSpPr>
      <p:sp>
        <p:nvSpPr>
          <p:cNvPr id="3" name="内容占位符 2"/>
          <p:cNvSpPr>
            <a:spLocks noGrp="1"/>
          </p:cNvSpPr>
          <p:nvPr>
            <p:ph idx="1"/>
          </p:nvPr>
        </p:nvSpPr>
        <p:spPr>
          <a:xfrm rot="0" flipH="0" flipV="0">
            <a:off x="315188" y="1187375"/>
            <a:ext cx="5780876" cy="4769139"/>
          </a:xfrm>
        </p:spPr>
        <p:txBody>
          <a:bodyPr/>
          <a:lstStyle/>
          <a:p>
            <a:pPr lvl="0"/>
            <a:r>
              <a:rPr lang="zh-CN" altLang="zh-CN" sz="1800"/>
              <a:t>当前</a:t>
            </a:r>
            <a:r>
              <a:rPr lang="en-US" altLang="en-US" sz="1800"/>
              <a:t> Refault Distance </a:t>
            </a:r>
            <a:r>
              <a:rPr lang="zh-CN" altLang="zh-CN" sz="1800"/>
              <a:t>的计算：</a:t>
            </a:r>
            <a:endParaRPr/>
          </a:p>
          <a:p>
            <a:pPr lvl="0"/>
            <a:r>
              <a:rPr lang="zh-CN" altLang="zh-CN" sz="1800"/>
              <a:t>为了能让一个页被识别为</a:t>
            </a:r>
            <a:r>
              <a:rPr lang="en-US" altLang="en-US" sz="1800"/>
              <a:t> Workingset</a:t>
            </a:r>
            <a:r>
              <a:rPr lang="zh-CN" altLang="zh-CN" sz="1800"/>
              <a:t>，需要确保当前内存中这个页被</a:t>
            </a:r>
            <a:r>
              <a:rPr lang="en-US" altLang="en-US" sz="1800"/>
              <a:t> Evict </a:t>
            </a:r>
            <a:r>
              <a:rPr lang="zh-CN" altLang="zh-CN" sz="1800"/>
              <a:t>前左移的次数大于其</a:t>
            </a:r>
            <a:r>
              <a:rPr lang="en-US" altLang="en-US" sz="1800"/>
              <a:t> Access Distance</a:t>
            </a:r>
            <a:r>
              <a:rPr lang="zh-CN" altLang="zh-CN" sz="1800"/>
              <a:t>。</a:t>
            </a:r>
          </a:p>
          <a:p>
            <a:pPr lvl="0"/>
            <a:r>
              <a:rPr lang="zh-CN" altLang="zh-CN" sz="1800"/>
              <a:t>对于当前内核，其使用了</a:t>
            </a:r>
            <a:r>
              <a:rPr lang="en-US" altLang="en-US" sz="1800"/>
              <a:t> Refault Distance </a:t>
            </a:r>
            <a:r>
              <a:rPr lang="zh-CN" altLang="zh-CN" sz="1800"/>
              <a:t>算法。</a:t>
            </a:r>
          </a:p>
          <a:p>
            <a:pPr lvl="0"/>
            <a:r>
              <a:rPr lang="zh-CN" altLang="zh-CN" sz="1800"/>
              <a:t>每个</a:t>
            </a:r>
            <a:r>
              <a:rPr lang="en-US" altLang="en-US" sz="1800"/>
              <a:t> Lruvec </a:t>
            </a:r>
            <a:r>
              <a:rPr lang="zh-CN" altLang="zh-CN" sz="1800"/>
              <a:t>维护一个时间戳变量，当有页面被</a:t>
            </a:r>
            <a:r>
              <a:rPr lang="en-US" altLang="en-US" sz="1800"/>
              <a:t> </a:t>
            </a:r>
            <a:r>
              <a:rPr lang="zh-CN" altLang="zh-CN" sz="1800"/>
              <a:t>在任何地方</a:t>
            </a:r>
            <a:r>
              <a:rPr lang="en-US" altLang="en-US" sz="1800"/>
              <a:t> Activate</a:t>
            </a:r>
            <a:r>
              <a:rPr lang="zh-CN" altLang="zh-CN" sz="1800"/>
              <a:t>，</a:t>
            </a:r>
            <a:r>
              <a:rPr lang="en-US" altLang="en-US" sz="1800"/>
              <a:t>Evict</a:t>
            </a:r>
            <a:r>
              <a:rPr lang="zh-CN" altLang="zh-CN" sz="1800"/>
              <a:t>，或者</a:t>
            </a:r>
            <a:r>
              <a:rPr lang="en-US" altLang="en-US" sz="1800"/>
              <a:t>Re-active </a:t>
            </a:r>
            <a:r>
              <a:rPr lang="zh-CN" altLang="zh-CN" sz="1800"/>
              <a:t>（</a:t>
            </a:r>
            <a:r>
              <a:rPr lang="en-US" altLang="en-US" sz="1800"/>
              <a:t>Refault </a:t>
            </a:r>
            <a:r>
              <a:rPr lang="zh-CN" altLang="zh-CN" sz="1800"/>
              <a:t>时直接放入</a:t>
            </a:r>
            <a:r>
              <a:rPr lang="en-US" altLang="en-US" sz="1800"/>
              <a:t> Active LRU</a:t>
            </a:r>
            <a:r>
              <a:rPr lang="zh-CN" altLang="zh-CN" sz="1800"/>
              <a:t>），该时间戳加一。因为以上任意操作都会导致所有</a:t>
            </a:r>
            <a:r>
              <a:rPr lang="en-US" altLang="en-US" sz="1800"/>
              <a:t> Inactive </a:t>
            </a:r>
            <a:r>
              <a:rPr lang="zh-CN" altLang="zh-CN" sz="1800"/>
              <a:t>页面左移。</a:t>
            </a:r>
          </a:p>
          <a:p>
            <a:pPr lvl="0"/>
            <a:r>
              <a:rPr lang="zh-CN" altLang="zh-CN" sz="1800"/>
              <a:t>每个页面</a:t>
            </a:r>
            <a:r>
              <a:rPr lang="en-US" altLang="en-US" sz="1800"/>
              <a:t> Evict </a:t>
            </a:r>
            <a:r>
              <a:rPr lang="zh-CN" altLang="zh-CN" sz="1800"/>
              <a:t>时在</a:t>
            </a:r>
            <a:r>
              <a:rPr lang="en-US" altLang="en-US" sz="1800"/>
              <a:t> </a:t>
            </a:r>
            <a:r>
              <a:rPr lang="en-US" altLang="en-US" sz="1800" b="1"/>
              <a:t>Shadow</a:t>
            </a:r>
            <a:r>
              <a:rPr lang="en-US" altLang="en-US" sz="1800"/>
              <a:t> </a:t>
            </a:r>
            <a:r>
              <a:rPr lang="zh-CN" altLang="zh-CN" sz="1800"/>
              <a:t>中记录该值当前读数（</a:t>
            </a:r>
            <a:r>
              <a:rPr lang="en-US" altLang="en-US" sz="1800"/>
              <a:t>E</a:t>
            </a:r>
            <a:r>
              <a:rPr lang="zh-CN" altLang="zh-CN" sz="1800"/>
              <a:t>），在</a:t>
            </a:r>
            <a:r>
              <a:rPr lang="en-US" altLang="en-US" sz="1800"/>
              <a:t> Refault </a:t>
            </a:r>
            <a:r>
              <a:rPr lang="zh-CN" altLang="zh-CN" sz="1800"/>
              <a:t>发生时再次读取（</a:t>
            </a:r>
            <a:r>
              <a:rPr lang="en-US" altLang="en-US" sz="1800"/>
              <a:t>R</a:t>
            </a:r>
            <a:r>
              <a:rPr lang="zh-CN" altLang="zh-CN" sz="1800"/>
              <a:t>）并得出差值，加上目前</a:t>
            </a:r>
            <a:r>
              <a:rPr lang="en-US" altLang="en-US" sz="1800"/>
              <a:t> NR_inactive </a:t>
            </a:r>
            <a:r>
              <a:rPr lang="zh-CN" altLang="zh-CN" sz="1800"/>
              <a:t>数量，即可得出</a:t>
            </a:r>
            <a:r>
              <a:rPr lang="en-US" altLang="en-US" sz="1800"/>
              <a:t> Distance</a:t>
            </a:r>
            <a:r>
              <a:rPr lang="zh-CN" altLang="zh-CN" sz="1800"/>
              <a:t>，即一个被</a:t>
            </a:r>
            <a:r>
              <a:rPr lang="en-US" altLang="en-US" sz="1800"/>
              <a:t> Evict </a:t>
            </a:r>
            <a:r>
              <a:rPr lang="zh-CN" altLang="zh-CN" sz="1800"/>
              <a:t>的页面，若未被</a:t>
            </a:r>
            <a:r>
              <a:rPr lang="en-US" altLang="en-US" sz="1800"/>
              <a:t> Evict</a:t>
            </a:r>
            <a:r>
              <a:rPr lang="zh-CN" altLang="zh-CN" sz="1800"/>
              <a:t>，其可能发生的左移次数。</a:t>
            </a:r>
          </a:p>
          <a:p>
            <a:pPr lvl="0"/>
            <a:r>
              <a:rPr lang="zh-CN" altLang="zh-CN" sz="1800"/>
              <a:t>如果有</a:t>
            </a:r>
            <a:r>
              <a:rPr lang="en-US" altLang="en-US" sz="1800"/>
              <a:t> Distance + NR_inactive &lt; NR_inactive + NR_active</a:t>
            </a:r>
            <a:r>
              <a:rPr lang="zh-CN" altLang="zh-CN" sz="1800"/>
              <a:t>，则该页面应该被放置到</a:t>
            </a:r>
            <a:r>
              <a:rPr lang="en-US" altLang="en-US" sz="1800"/>
              <a:t> Active LRU </a:t>
            </a:r>
            <a:r>
              <a:rPr lang="zh-CN" altLang="zh-CN" sz="1800"/>
              <a:t>中，因为这样可以确保其左移次数小于总内存从而稳定</a:t>
            </a:r>
            <a:r>
              <a:rPr lang="en-US" altLang="en-US" sz="1800"/>
              <a:t> Workignset</a:t>
            </a:r>
            <a:r>
              <a:rPr lang="zh-CN" altLang="zh-CN" sz="1800"/>
              <a:t>。</a:t>
            </a:r>
          </a:p>
        </p:txBody>
      </p:sp>
      <p:sp>
        <p:nvSpPr>
          <p:cNvPr id="7" name="标题 2"/>
          <p:cNvSpPr>
            <a:spLocks noGrp="1"/>
          </p:cNvSpPr>
          <p:nvPr>
            <p:ph type="title"/>
          </p:nvPr>
        </p:nvSpPr>
        <p:spPr/>
        <p:txBody>
          <a:body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endParaRPr/>
          </a:p>
        </p:txBody>
      </p:sp>
      <p:pic>
        <p:nvPicPr>
          <p:cNvPr id="9" name=""/>
          <p:cNvPicPr>
            <a:picLocks noChangeAspect="1"/>
          </p:cNvPicPr>
          <p:nvPr/>
        </p:nvPicPr>
        <p:blipFill>
          <a:blip r:embed="rId2"/>
          <a:stretch/>
        </p:blipFill>
        <p:spPr>
          <a:xfrm rot="0" flipH="0" flipV="0">
            <a:off x="6264658" y="916236"/>
            <a:ext cx="5927406" cy="59418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42060" y="1164590"/>
            <a:ext cx="1483360" cy="829945"/>
          </a:xfrm>
          <a:prstGeom prst="rect">
            <a:avLst/>
          </a:prstGeom>
          <a:noFill/>
        </p:spPr>
        <p:txBody>
          <a:bodyPr wrap="square">
            <a:spAutoFit/>
          </a:bodyPr>
          <a:lstStyle/>
          <a:p>
            <a:pPr algn="dist"/>
            <a:r>
              <a:rPr lang="zh-CN" altLang="en-US" sz="4800">
                <a:solidFill>
                  <a:schemeClr val="bg1"/>
                </a:solidFill>
                <a:latin typeface="Microsoft YaHei Regular"/>
                <a:ea typeface="Microsoft YaHei Regular"/>
              </a:rPr>
              <a:t>目录</a:t>
            </a:r>
            <a:endParaRPr lang="zh-CN" altLang="en-US" sz="4800">
              <a:solidFill>
                <a:schemeClr val="bg1"/>
              </a:solidFill>
              <a:latin typeface="Microsoft YaHei Regular"/>
              <a:ea typeface="Microsoft YaHei Regular"/>
            </a:endParaRPr>
          </a:p>
        </p:txBody>
      </p:sp>
      <p:cxnSp>
        <p:nvCxnSpPr>
          <p:cNvPr id="5" name="直接连接符 4"/>
          <p:cNvCxnSpPr>
            <a:stCxn id="6" idx="0"/>
          </p:cNvCxnSpPr>
          <p:nvPr/>
        </p:nvCxnSpPr>
        <p:spPr>
          <a:xfrm>
            <a:off x="3425190" y="1284605"/>
            <a:ext cx="0" cy="5063490"/>
          </a:xfrm>
          <a:prstGeom prst="line">
            <a:avLst/>
          </a:prstGeom>
          <a:ln w="6350">
            <a:solidFill>
              <a:schemeClr val="tx1">
                <a:lumMod val="50000"/>
                <a:lumOff val="50000"/>
              </a:schemeClr>
            </a:solidFill>
            <a:prstDash val="solid"/>
            <a:miter/>
          </a:ln>
        </p:spPr>
      </p:cxnSp>
      <p:sp>
        <p:nvSpPr>
          <p:cNvPr id="6" name="矩形 5"/>
          <p:cNvSpPr/>
          <p:nvPr/>
        </p:nvSpPr>
        <p:spPr>
          <a:xfrm flipH="1">
            <a:off x="3387090" y="1284605"/>
            <a:ext cx="76200" cy="768350"/>
          </a:xfrm>
          <a:prstGeom prst="rect">
            <a:avLst/>
          </a:prstGeom>
          <a:gradFill flip="none" rotWithShape="1">
            <a:gsLst>
              <a:gs pos="0">
                <a:srgbClr val="1B1297"/>
              </a:gs>
              <a:gs pos="100000">
                <a:srgbClr val="C705FB"/>
              </a:gs>
            </a:gsLst>
            <a:lin ang="5400000" scaled="0"/>
          </a:gradFill>
          <a:ln>
            <a:noFill/>
          </a:ln>
        </p:spPr>
        <p:txBody>
          <a:bodyPr anchor="ctr"/>
          <a:lstStyle/>
          <a:p>
            <a:pPr algn="ctr"/>
            <a:endParaRPr lang="zh-CN" altLang="en-US" kern="0">
              <a:solidFill>
                <a:srgbClr val="3D485D"/>
              </a:solidFill>
              <a:latin typeface="Arial"/>
              <a:ea typeface="等线"/>
            </a:endParaRPr>
          </a:p>
        </p:txBody>
      </p:sp>
      <p:sp>
        <p:nvSpPr>
          <p:cNvPr id="10" name="文本框 9"/>
          <p:cNvSpPr txBox="1"/>
          <p:nvPr/>
        </p:nvSpPr>
        <p:spPr>
          <a:xfrm>
            <a:off x="4305935" y="1164590"/>
            <a:ext cx="953770" cy="768350"/>
          </a:xfrm>
          <a:prstGeom prst="rect">
            <a:avLst/>
          </a:prstGeom>
          <a:noFill/>
        </p:spPr>
        <p:txBody>
          <a:bodyPr wrap="square">
            <a:spAutoFit/>
          </a:bodyPr>
          <a:lstStyle>
            <a:lvl1pPr lvl="0" algn="dist">
              <a:defRPr sz="4800" b="1">
                <a:gradFill flip="none" rotWithShape="1">
                  <a:gsLst>
                    <a:gs pos="0">
                      <a:schemeClr val="accent2"/>
                    </a:gs>
                    <a:gs pos="100000">
                      <a:schemeClr val="accent1"/>
                    </a:gs>
                  </a:gsLst>
                  <a:lin ang="5400000" scaled="1"/>
                </a:gradFill>
              </a:defRPr>
            </a:lvl1pPr>
          </a:lstStyle>
          <a:p>
            <a:pPr algn="ctr"/>
            <a:r>
              <a:rPr lang="en-US" altLang="zh-CN" sz="4400">
                <a:solidFill>
                  <a:schemeClr val="bg1"/>
                </a:solidFill>
                <a:latin typeface="Microsoft YaHei Regular"/>
                <a:ea typeface="Microsoft YaHei Regular"/>
              </a:rPr>
              <a:t>01</a:t>
            </a:r>
            <a:endParaRPr lang="en-US" altLang="zh-CN" sz="4400">
              <a:solidFill>
                <a:schemeClr val="bg1"/>
              </a:solidFill>
              <a:latin typeface="Microsoft YaHei Regular"/>
              <a:ea typeface="Microsoft YaHei Regular"/>
            </a:endParaRPr>
          </a:p>
        </p:txBody>
      </p:sp>
      <p:sp>
        <p:nvSpPr>
          <p:cNvPr id="16" name="文本框 15"/>
          <p:cNvSpPr txBox="1"/>
          <p:nvPr/>
        </p:nvSpPr>
        <p:spPr>
          <a:xfrm rot="0" flipH="0" flipV="0">
            <a:off x="5807710" y="1879600"/>
            <a:ext cx="2413000" cy="279400"/>
          </a:xfrm>
          <a:prstGeom prst="rect">
            <a:avLst/>
          </a:prstGeom>
          <a:noFill/>
        </p:spPr>
        <p:txBody>
          <a:bodyPr wrap="square">
            <a:spAutoFit/>
          </a:bodyPr>
          <a:lstStyle/>
          <a:p>
            <a:pPr lvl="0"/>
            <a:r>
              <a:rPr lang="en-US" altLang="en-US" sz="1200" i="1">
                <a:solidFill>
                  <a:srgbClr val="808080"/>
                </a:solidFill>
                <a:latin typeface="等线"/>
                <a:ea typeface="等线 Light"/>
              </a:rPr>
              <a:t>/Active-Inactive LRU</a:t>
            </a:r>
          </a:p>
        </p:txBody>
      </p:sp>
      <p:sp>
        <p:nvSpPr>
          <p:cNvPr id="21" name="文本框 20"/>
          <p:cNvSpPr txBox="1"/>
          <p:nvPr/>
        </p:nvSpPr>
        <p:spPr>
          <a:xfrm rot="0" flipH="0" flipV="0">
            <a:off x="5791835" y="2586990"/>
            <a:ext cx="4597400" cy="635000"/>
          </a:xfrm>
          <a:prstGeom prst="rect">
            <a:avLst/>
          </a:prstGeom>
          <a:noFill/>
        </p:spPr>
        <p:txBody>
          <a:bodyPr wrap="square">
            <a:spAutoFit/>
          </a:bodyPr>
          <a:lstStyle/>
          <a:p>
            <a:pPr lvl="0" defTabSz="914400">
              <a:defRPr/>
            </a:pPr>
            <a:r>
              <a:rPr lang="en-US" altLang="en-US" sz="3600">
                <a:solidFill>
                  <a:srgbClr val="FFFFFF"/>
                </a:solidFill>
                <a:latin typeface="Microsoft YaHei Regular"/>
                <a:ea typeface="Microsoft YaHei Regular"/>
              </a:rPr>
              <a:t>MGLRU </a:t>
            </a:r>
            <a:r>
              <a:rPr lang="zh-CN" altLang="zh-CN" sz="3600">
                <a:solidFill>
                  <a:srgbClr val="FFFFFF"/>
                </a:solidFill>
                <a:latin typeface="Microsoft YaHei Regular"/>
                <a:ea typeface="Microsoft YaHei Regular"/>
              </a:rPr>
              <a:t>概述</a:t>
            </a:r>
          </a:p>
        </p:txBody>
      </p:sp>
      <p:sp>
        <p:nvSpPr>
          <p:cNvPr id="22" name="文本框 21"/>
          <p:cNvSpPr txBox="1"/>
          <p:nvPr/>
        </p:nvSpPr>
        <p:spPr>
          <a:xfrm>
            <a:off x="4305935" y="2513965"/>
            <a:ext cx="953770" cy="768350"/>
          </a:xfrm>
          <a:prstGeom prst="rect">
            <a:avLst/>
          </a:prstGeom>
          <a:noFill/>
        </p:spPr>
        <p:txBody>
          <a:bodyPr wrap="square">
            <a:spAutoFit/>
          </a:bodyPr>
          <a:lstStyle>
            <a:lvl1pPr lvl="0" algn="dist">
              <a:defRPr sz="4800" b="1">
                <a:gradFill flip="none" rotWithShape="1">
                  <a:gsLst>
                    <a:gs pos="0">
                      <a:schemeClr val="accent2"/>
                    </a:gs>
                    <a:gs pos="100000">
                      <a:schemeClr val="accent1"/>
                    </a:gs>
                  </a:gsLst>
                  <a:lin ang="5400000" scaled="1"/>
                </a:gradFill>
              </a:defRPr>
            </a:lvl1pPr>
          </a:lstStyle>
          <a:p>
            <a:pPr algn="ctr"/>
            <a:r>
              <a:rPr lang="en-US" altLang="zh-CN" sz="4400">
                <a:solidFill>
                  <a:schemeClr val="bg1"/>
                </a:solidFill>
                <a:latin typeface="Microsoft YaHei Regular"/>
                <a:ea typeface="Microsoft YaHei Regular"/>
              </a:rPr>
              <a:t>02</a:t>
            </a:r>
            <a:endParaRPr lang="en-US" altLang="zh-CN" sz="4400">
              <a:solidFill>
                <a:schemeClr val="bg1"/>
              </a:solidFill>
              <a:latin typeface="Microsoft YaHei Regular"/>
              <a:ea typeface="Microsoft YaHei Regular"/>
            </a:endParaRPr>
          </a:p>
        </p:txBody>
      </p:sp>
      <p:sp>
        <p:nvSpPr>
          <p:cNvPr id="23" name="文本框 22"/>
          <p:cNvSpPr txBox="1"/>
          <p:nvPr/>
        </p:nvSpPr>
        <p:spPr>
          <a:xfrm rot="0" flipH="0" flipV="0">
            <a:off x="5807710" y="3232150"/>
            <a:ext cx="2413000" cy="279400"/>
          </a:xfrm>
          <a:prstGeom prst="rect">
            <a:avLst/>
          </a:prstGeom>
          <a:noFill/>
        </p:spPr>
        <p:txBody>
          <a:bodyPr wrap="square">
            <a:spAutoFit/>
          </a:bodyPr>
          <a:lstStyle/>
          <a:p>
            <a:pPr lvl="0"/>
            <a:r>
              <a:rPr lang="en-US" altLang="en-US" sz="1200" i="1">
                <a:solidFill>
                  <a:srgbClr val="808080"/>
                </a:solidFill>
                <a:latin typeface="等线"/>
                <a:ea typeface="等线 Light"/>
              </a:rPr>
              <a:t>/MGLRU</a:t>
            </a:r>
          </a:p>
        </p:txBody>
      </p:sp>
      <p:sp>
        <p:nvSpPr>
          <p:cNvPr id="29" name="文本框 28"/>
          <p:cNvSpPr txBox="1"/>
          <p:nvPr/>
        </p:nvSpPr>
        <p:spPr>
          <a:xfrm rot="0" flipH="0" flipV="0">
            <a:off x="5807710" y="4578350"/>
            <a:ext cx="2413000" cy="279400"/>
          </a:xfrm>
          <a:prstGeom prst="rect">
            <a:avLst/>
          </a:prstGeom>
          <a:noFill/>
        </p:spPr>
        <p:txBody>
          <a:bodyPr wrap="square">
            <a:spAutoFit/>
          </a:bodyPr>
          <a:lstStyle/>
          <a:p>
            <a:pPr lvl="0"/>
            <a:r>
              <a:rPr lang="en-US" altLang="en-US" sz="1200" i="1">
                <a:solidFill>
                  <a:srgbClr val="808080"/>
                </a:solidFill>
                <a:latin typeface="等线"/>
                <a:ea typeface="等线 Light"/>
              </a:rPr>
              <a:t>/Pitfall of Multi-level LRU(s)</a:t>
            </a:r>
          </a:p>
        </p:txBody>
      </p:sp>
      <p:sp>
        <p:nvSpPr>
          <p:cNvPr id="34" name="文本框 33"/>
          <p:cNvSpPr txBox="1"/>
          <p:nvPr/>
        </p:nvSpPr>
        <p:spPr>
          <a:xfrm>
            <a:off x="4305935" y="5212715"/>
            <a:ext cx="953770" cy="768350"/>
          </a:xfrm>
          <a:prstGeom prst="rect">
            <a:avLst/>
          </a:prstGeom>
          <a:noFill/>
        </p:spPr>
        <p:txBody>
          <a:bodyPr wrap="square">
            <a:spAutoFit/>
          </a:bodyPr>
          <a:lstStyle>
            <a:lvl1pPr lvl="0" algn="dist">
              <a:defRPr sz="4800" b="1">
                <a:gradFill flip="none" rotWithShape="1">
                  <a:gsLst>
                    <a:gs pos="0">
                      <a:schemeClr val="accent2"/>
                    </a:gs>
                    <a:gs pos="100000">
                      <a:schemeClr val="accent1"/>
                    </a:gs>
                  </a:gsLst>
                  <a:lin ang="5400000" scaled="1"/>
                </a:gradFill>
              </a:defRPr>
            </a:lvl1pPr>
          </a:lstStyle>
          <a:p>
            <a:pPr algn="ctr"/>
            <a:r>
              <a:rPr lang="en-US" altLang="zh-CN" sz="4400">
                <a:solidFill>
                  <a:schemeClr val="bg1"/>
                </a:solidFill>
                <a:latin typeface="Microsoft YaHei Regular"/>
                <a:ea typeface="Microsoft YaHei Regular"/>
              </a:rPr>
              <a:t>04</a:t>
            </a:r>
            <a:endParaRPr lang="en-US" altLang="zh-CN" sz="4400">
              <a:solidFill>
                <a:schemeClr val="bg1"/>
              </a:solidFill>
              <a:latin typeface="Microsoft YaHei Regular"/>
              <a:ea typeface="Microsoft YaHei Regular"/>
            </a:endParaRPr>
          </a:p>
        </p:txBody>
      </p:sp>
      <p:sp>
        <p:nvSpPr>
          <p:cNvPr id="35" name="文本框 34"/>
          <p:cNvSpPr txBox="1"/>
          <p:nvPr/>
        </p:nvSpPr>
        <p:spPr>
          <a:xfrm rot="0" flipH="0" flipV="0">
            <a:off x="5807710" y="5981065"/>
            <a:ext cx="2413000" cy="279400"/>
          </a:xfrm>
          <a:prstGeom prst="rect">
            <a:avLst/>
          </a:prstGeom>
          <a:noFill/>
        </p:spPr>
        <p:txBody>
          <a:bodyPr wrap="square">
            <a:spAutoFit/>
          </a:bodyPr>
          <a:lstStyle/>
          <a:p>
            <a:pPr lvl="0"/>
            <a:r>
              <a:rPr lang="en-US" altLang="en-US" sz="1200" i="1">
                <a:solidFill>
                  <a:srgbClr val="808080"/>
                </a:solidFill>
                <a:latin typeface="等线"/>
                <a:ea typeface="等线 Light"/>
              </a:rPr>
              <a:t>/Algorithm Improment</a:t>
            </a:r>
          </a:p>
        </p:txBody>
      </p:sp>
      <p:sp>
        <p:nvSpPr>
          <p:cNvPr id="78" name="文本框 77"/>
          <p:cNvSpPr txBox="1"/>
          <p:nvPr/>
        </p:nvSpPr>
        <p:spPr>
          <a:xfrm>
            <a:off x="1304925" y="1879600"/>
            <a:ext cx="1420495" cy="398780"/>
          </a:xfrm>
          <a:prstGeom prst="rect">
            <a:avLst/>
          </a:prstGeom>
          <a:noFill/>
        </p:spPr>
        <p:txBody>
          <a:bodyPr wrap="square">
            <a:spAutoFit/>
          </a:bodyPr>
          <a:lstStyle/>
          <a:p>
            <a:r>
              <a:rPr lang="en-US" altLang="zh-CN" sz="2000" b="1" i="1">
                <a:solidFill>
                  <a:schemeClr val="tx1">
                    <a:alpha val="14000"/>
                    <a:lumMod val="50000"/>
                    <a:lumOff val="50000"/>
                  </a:schemeClr>
                </a:solidFill>
              </a:rPr>
              <a:t>CONTENT</a:t>
            </a:r>
            <a:endParaRPr lang="zh-CN" altLang="en-US" sz="2000" b="1" i="1">
              <a:solidFill>
                <a:schemeClr val="tx1">
                  <a:alpha val="14000"/>
                  <a:lumMod val="50000"/>
                  <a:lumOff val="50000"/>
                </a:schemeClr>
              </a:solidFill>
            </a:endParaRPr>
          </a:p>
        </p:txBody>
      </p:sp>
      <p:sp>
        <p:nvSpPr>
          <p:cNvPr id="7" name="文本框 6"/>
          <p:cNvSpPr txBox="1"/>
          <p:nvPr/>
        </p:nvSpPr>
        <p:spPr>
          <a:xfrm rot="0" flipH="0" flipV="0">
            <a:off x="5807710" y="1196975"/>
            <a:ext cx="5759450" cy="635000"/>
          </a:xfrm>
          <a:prstGeom prst="rect">
            <a:avLst/>
          </a:prstGeom>
          <a:noFill/>
        </p:spPr>
        <p:txBody>
          <a:bodyPr wrap="square">
            <a:spAutoFit/>
          </a:bodyPr>
          <a:lstStyle/>
          <a:p>
            <a:pPr lvl="0" defTabSz="914400">
              <a:defRPr/>
            </a:pPr>
            <a:r>
              <a:rPr lang="en-US" altLang="en-US" sz="3600">
                <a:solidFill>
                  <a:srgbClr val="FFFFFF"/>
                </a:solidFill>
                <a:latin typeface="Microsoft YaHei Regular"/>
                <a:ea typeface="Microsoft YaHei Regular"/>
              </a:rPr>
              <a:t>Active-Inactive LRU </a:t>
            </a:r>
            <a:r>
              <a:rPr lang="zh-CN" altLang="zh-CN" sz="3600">
                <a:solidFill>
                  <a:srgbClr val="FFFFFF"/>
                </a:solidFill>
                <a:latin typeface="Microsoft YaHei Regular"/>
                <a:ea typeface="Microsoft YaHei Regular"/>
              </a:rPr>
              <a:t>概述</a:t>
            </a:r>
          </a:p>
        </p:txBody>
      </p:sp>
      <p:sp>
        <p:nvSpPr>
          <p:cNvPr id="8" name="文本框 7"/>
          <p:cNvSpPr txBox="1"/>
          <p:nvPr/>
        </p:nvSpPr>
        <p:spPr>
          <a:xfrm rot="0" flipH="0" flipV="0">
            <a:off x="5807710" y="3933190"/>
            <a:ext cx="4584700" cy="641350"/>
          </a:xfrm>
          <a:prstGeom prst="rect">
            <a:avLst/>
          </a:prstGeom>
          <a:noFill/>
        </p:spPr>
        <p:txBody>
          <a:bodyPr wrap="square">
            <a:spAutoFit/>
          </a:body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现存不足</a:t>
            </a:r>
          </a:p>
        </p:txBody>
      </p:sp>
      <p:sp>
        <p:nvSpPr>
          <p:cNvPr id="9" name="文本框 8"/>
          <p:cNvSpPr txBox="1"/>
          <p:nvPr/>
        </p:nvSpPr>
        <p:spPr>
          <a:xfrm>
            <a:off x="4321810" y="3860165"/>
            <a:ext cx="953770" cy="768350"/>
          </a:xfrm>
          <a:prstGeom prst="rect">
            <a:avLst/>
          </a:prstGeom>
          <a:noFill/>
        </p:spPr>
        <p:txBody>
          <a:bodyPr wrap="square">
            <a:spAutoFit/>
          </a:bodyPr>
          <a:lstStyle>
            <a:lvl1pPr lvl="0" algn="dist">
              <a:defRPr sz="4800" b="1">
                <a:gradFill flip="none" rotWithShape="1">
                  <a:gsLst>
                    <a:gs pos="0">
                      <a:schemeClr val="accent2"/>
                    </a:gs>
                    <a:gs pos="100000">
                      <a:schemeClr val="accent1"/>
                    </a:gs>
                  </a:gsLst>
                  <a:lin ang="5400000" scaled="1"/>
                </a:gradFill>
              </a:defRPr>
            </a:lvl1pPr>
          </a:lstStyle>
          <a:p>
            <a:pPr algn="ctr"/>
            <a:r>
              <a:rPr lang="en-US" altLang="zh-CN" sz="4400">
                <a:solidFill>
                  <a:schemeClr val="bg1"/>
                </a:solidFill>
                <a:latin typeface="Microsoft YaHei Regular"/>
                <a:ea typeface="Microsoft YaHei Regular"/>
              </a:rPr>
              <a:t>03</a:t>
            </a:r>
            <a:endParaRPr lang="en-US" altLang="zh-CN" sz="4400">
              <a:solidFill>
                <a:schemeClr val="bg1"/>
              </a:solidFill>
              <a:latin typeface="Microsoft YaHei Regular"/>
              <a:ea typeface="Microsoft YaHei Regular"/>
            </a:endParaRPr>
          </a:p>
        </p:txBody>
      </p:sp>
      <p:sp>
        <p:nvSpPr>
          <p:cNvPr id="11" name="文本框 10"/>
          <p:cNvSpPr txBox="1"/>
          <p:nvPr/>
        </p:nvSpPr>
        <p:spPr>
          <a:xfrm>
            <a:off x="5807710" y="5300980"/>
            <a:ext cx="2330450" cy="641350"/>
          </a:xfrm>
          <a:prstGeom prst="rect">
            <a:avLst/>
          </a:prstGeom>
          <a:noFill/>
        </p:spPr>
        <p:txBody>
          <a:bodyPr wrap="square">
            <a:spAutoFit/>
          </a:bodyPr>
          <a:lstStyle/>
          <a:p>
            <a:pPr lvl="0" defTabSz="914400">
              <a:defRPr/>
            </a:pPr>
            <a:r>
              <a:rPr lang="zh-CN" altLang="zh-CN" sz="3600">
                <a:solidFill>
                  <a:srgbClr val="FFFFFF"/>
                </a:solidFill>
                <a:latin typeface="Microsoft YaHei Regular"/>
                <a:ea typeface="Microsoft YaHei Regular"/>
              </a:rPr>
              <a:t>算法改进</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3" name="内容占位符 2"/>
          <p:cNvSpPr>
            <a:spLocks noGrp="1"/>
          </p:cNvSpPr>
          <p:nvPr>
            <p:ph idx="1"/>
          </p:nvPr>
        </p:nvSpPr>
        <p:spPr>
          <a:xfrm rot="0" flipH="0" flipV="0">
            <a:off x="315188" y="1187375"/>
            <a:ext cx="11596297"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a:t>目前对应的函数查桩与检查位置：</a:t>
            </a:r>
            <a:endParaRPr/>
          </a:p>
        </p:txBody>
      </p:sp>
      <p:sp>
        <p:nvSpPr>
          <p:cNvPr id="7" name="标题 2"/>
          <p:cNvSpPr>
            <a:spLocks noGrp="1"/>
          </p:cNvSpPr>
          <p:nvPr>
            <p:ph type="title"/>
          </p:nvPr>
        </p:nvSpPr>
        <p:spPr>
          <a:xfrm>
            <a:off x="315188" y="80284"/>
            <a:ext cx="5794664"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endParaRPr/>
          </a:p>
        </p:txBody>
      </p:sp>
      <p:pic>
        <p:nvPicPr>
          <p:cNvPr id="9" name=""/>
          <p:cNvPicPr>
            <a:picLocks noChangeAspect="1"/>
          </p:cNvPicPr>
          <p:nvPr/>
        </p:nvPicPr>
        <p:blipFill>
          <a:blip r:embed="rId3"/>
          <a:stretch/>
        </p:blipFill>
        <p:spPr>
          <a:xfrm rot="0" flipH="0" flipV="0">
            <a:off x="2369560" y="2216749"/>
            <a:ext cx="7453007" cy="37397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rot="0" flipH="0" flipV="0">
            <a:off x="315188" y="80284"/>
            <a:ext cx="6749232" cy="662782"/>
          </a:xfrm>
          <a:prstGeom prst="rect">
            <a:avLst/>
          </a:prstGeom>
        </p:spPr>
        <p:txBody>
          <a:bodyPr vert="horz" lIns="91440" tIns="45720" rIns="91440" bIns="45720" anchor="ctr">
            <a:normAutofit fontScale="9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zh-CN" altLang="zh-CN" sz="3600">
                <a:solidFill>
                  <a:srgbClr val="FFFFFF"/>
                </a:solidFill>
                <a:latin typeface="Microsoft YaHei Regular"/>
                <a:ea typeface="Microsoft YaHei Regular"/>
              </a:rPr>
              <a:t>目前</a:t>
            </a:r>
            <a:r>
              <a:rPr lang="en-US" altLang="en-US" sz="3600">
                <a:solidFill>
                  <a:srgbClr val="FFFFFF"/>
                </a:solidFill>
                <a:latin typeface="Microsoft YaHei Regular"/>
                <a:ea typeface="Microsoft YaHei Regular"/>
              </a:rPr>
              <a:t> Refault Distance </a:t>
            </a:r>
            <a:r>
              <a:rPr lang="zh-CN" altLang="zh-CN" sz="3600">
                <a:solidFill>
                  <a:srgbClr val="FFFFFF"/>
                </a:solidFill>
                <a:latin typeface="Microsoft YaHei Regular"/>
                <a:ea typeface="Microsoft YaHei Regular"/>
              </a:rPr>
              <a:t>潜在</a:t>
            </a:r>
            <a:r>
              <a:rPr lang="zh-CN" altLang="zh-CN" sz="3600">
                <a:solidFill>
                  <a:srgbClr val="FFFFFF"/>
                </a:solidFill>
                <a:latin typeface="Microsoft YaHei Regular"/>
                <a:ea typeface="Microsoft YaHei Regular"/>
              </a:rPr>
              <a:t>问题</a:t>
            </a:r>
            <a:endParaRPr/>
          </a:p>
        </p:txBody>
      </p:sp>
      <p:sp>
        <p:nvSpPr>
          <p:cNvPr id="9" name=""/>
          <p:cNvSpPr txBox="0"/>
          <p:nvPr>
            <p:ph idx="1"/>
          </p:nvPr>
        </p:nvSpPr>
        <p:spPr>
          <a:prstGeom prst="rect">
            <a:avLst/>
          </a:prstGeom>
        </p:spPr>
        <p:txBody>
          <a:bodyPr/>
          <a:lstStyle/>
          <a:p>
            <a:pPr lvl="0"/>
            <a:r>
              <a:rPr lang="zh-CN" altLang="zh-CN"/>
              <a:t>其中潜在的</a:t>
            </a:r>
            <a:r>
              <a:rPr lang="en-US" altLang="en-US"/>
              <a:t> False Positive Timestamp ++</a:t>
            </a:r>
          </a:p>
          <a:p>
            <a:pPr lvl="0"/>
            <a:r>
              <a:rPr lang="zh-CN" altLang="zh-CN"/>
              <a:t>在</a:t>
            </a:r>
            <a:r>
              <a:rPr lang="en-US" altLang="en-US"/>
              <a:t> Refault </a:t>
            </a:r>
            <a:r>
              <a:rPr lang="zh-CN" altLang="zh-CN"/>
              <a:t>时如果发生</a:t>
            </a:r>
            <a:r>
              <a:rPr lang="en-US" altLang="en-US"/>
              <a:t> Re-Active</a:t>
            </a:r>
            <a:r>
              <a:rPr lang="zh-CN" altLang="zh-CN"/>
              <a:t>，可能如果挤压</a:t>
            </a:r>
            <a:r>
              <a:rPr lang="en-US" altLang="en-US"/>
              <a:t> Inactive </a:t>
            </a:r>
            <a:r>
              <a:rPr lang="zh-CN" altLang="zh-CN"/>
              <a:t>发生</a:t>
            </a:r>
            <a:r>
              <a:rPr lang="en-US" altLang="en-US"/>
              <a:t> Eviction</a:t>
            </a:r>
            <a:r>
              <a:rPr lang="zh-CN" altLang="zh-CN"/>
              <a:t>，则实际上所剩余</a:t>
            </a:r>
            <a:r>
              <a:rPr lang="en-US" altLang="en-US"/>
              <a:t> Inactive  </a:t>
            </a:r>
            <a:r>
              <a:rPr lang="zh-CN" altLang="zh-CN"/>
              <a:t>只左移了一次，但却</a:t>
            </a:r>
            <a:r>
              <a:rPr lang="en-US" altLang="en-US"/>
              <a:t> Timestamp ++ </a:t>
            </a:r>
            <a:r>
              <a:rPr lang="zh-CN" altLang="zh-CN"/>
              <a:t>两次</a:t>
            </a:r>
            <a:r>
              <a:rPr lang="zh-CN" altLang="zh-CN"/>
              <a:t>？</a:t>
            </a:r>
          </a:p>
          <a:p>
            <a:pPr lvl="0"/>
            <a:r>
              <a:rPr lang="zh-CN" altLang="zh-CN"/>
              <a:t>一个</a:t>
            </a:r>
            <a:r>
              <a:rPr lang="en-US" altLang="en-US"/>
              <a:t> LRU </a:t>
            </a:r>
            <a:r>
              <a:rPr lang="zh-CN" altLang="zh-CN"/>
              <a:t>中间部位的</a:t>
            </a:r>
            <a:r>
              <a:rPr lang="en-US" altLang="en-US"/>
              <a:t> Page </a:t>
            </a:r>
            <a:r>
              <a:rPr lang="zh-CN" altLang="zh-CN"/>
              <a:t>被</a:t>
            </a:r>
            <a:r>
              <a:rPr lang="en-US" altLang="en-US"/>
              <a:t> Reactive</a:t>
            </a:r>
            <a:r>
              <a:rPr lang="zh-CN" altLang="zh-CN"/>
              <a:t>，只有其右侧页面被左移，但</a:t>
            </a:r>
            <a:r>
              <a:rPr lang="en-US" altLang="en-US"/>
              <a:t> Timestamp ++</a:t>
            </a:r>
            <a:r>
              <a:rPr lang="zh-CN" altLang="zh-CN"/>
              <a:t>？</a:t>
            </a:r>
          </a:p>
          <a:p>
            <a:pPr lvl="0"/>
            <a:r>
              <a:rPr lang="zh-CN" altLang="zh-CN"/>
              <a:t>一个页面可能在</a:t>
            </a:r>
            <a:r>
              <a:rPr lang="en-US" altLang="en-US"/>
              <a:t> Active Inactive </a:t>
            </a:r>
            <a:r>
              <a:rPr lang="zh-CN" altLang="zh-CN"/>
              <a:t>中</a:t>
            </a:r>
            <a:r>
              <a:rPr lang="en-US" altLang="en-US"/>
              <a:t> Bounce </a:t>
            </a:r>
            <a:r>
              <a:rPr lang="zh-CN" altLang="zh-CN"/>
              <a:t>多次，同一个页面的</a:t>
            </a:r>
            <a:r>
              <a:rPr lang="en-US" altLang="en-US"/>
              <a:t> Bounce </a:t>
            </a:r>
            <a:r>
              <a:rPr lang="zh-CN" altLang="zh-CN"/>
              <a:t>会导致额外</a:t>
            </a:r>
            <a:r>
              <a:rPr lang="en-US" altLang="en-US"/>
              <a:t> Timestamp++</a:t>
            </a:r>
            <a:r>
              <a:rPr lang="zh-CN" altLang="zh-CN"/>
              <a:t>？</a:t>
            </a:r>
          </a:p>
        </p:txBody>
      </p:sp>
      <p:pic>
        <p:nvPicPr>
          <p:cNvPr id="10" name=""/>
          <p:cNvPicPr>
            <a:picLocks noChangeAspect="1"/>
          </p:cNvPicPr>
          <p:nvPr/>
        </p:nvPicPr>
        <p:blipFill>
          <a:blip r:embed="rId3"/>
          <a:stretch/>
        </p:blipFill>
        <p:spPr>
          <a:xfrm rot="0" flipH="0" flipV="0">
            <a:off x="4820296" y="3429064"/>
            <a:ext cx="7371767" cy="25665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3" name="内容占位符 2"/>
          <p:cNvSpPr>
            <a:spLocks noGrp="1"/>
          </p:cNvSpPr>
          <p:nvPr>
            <p:ph idx="1"/>
          </p:nvPr>
        </p:nvSpPr>
        <p:spPr>
          <a:xfrm rot="0" flipH="0" flipV="0">
            <a:off x="315188" y="1187375"/>
            <a:ext cx="11596297"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MGLRU </a:t>
            </a:r>
            <a:r>
              <a:rPr lang="zh-CN" altLang="zh-CN"/>
              <a:t>中文件页该问题更加严重：</a:t>
            </a:r>
            <a:endParaRPr/>
          </a:p>
        </p:txBody>
      </p:sp>
      <p:sp>
        <p:nvSpPr>
          <p:cNvPr id="7" name="标题 2"/>
          <p:cNvSpPr>
            <a:spLocks noGrp="1"/>
          </p:cNvSpPr>
          <p:nvPr>
            <p:ph type="title"/>
          </p:nvPr>
        </p:nvSpPr>
        <p:spPr>
          <a:xfrm>
            <a:off x="315188" y="80284"/>
            <a:ext cx="5794664"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endParaRPr/>
          </a:p>
        </p:txBody>
      </p:sp>
      <p:pic>
        <p:nvPicPr>
          <p:cNvPr id="9" name=""/>
          <p:cNvPicPr>
            <a:picLocks noChangeAspect="1"/>
          </p:cNvPicPr>
          <p:nvPr/>
        </p:nvPicPr>
        <p:blipFill>
          <a:blip r:embed="rId3"/>
          <a:stretch/>
        </p:blipFill>
        <p:spPr>
          <a:xfrm rot="0" flipH="0" flipV="0">
            <a:off x="2200310" y="2759772"/>
            <a:ext cx="7791506" cy="162434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a:off x="315188" y="80284"/>
            <a:ext cx="5794664"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zh-CN" altLang="zh-CN" sz="3600">
                <a:solidFill>
                  <a:srgbClr val="FFFFFF"/>
                </a:solidFill>
                <a:latin typeface="Microsoft YaHei Regular"/>
                <a:ea typeface="Microsoft YaHei Regular"/>
              </a:rPr>
              <a:t>多级</a:t>
            </a:r>
            <a:r>
              <a:rPr lang="en-US" altLang="en-US" sz="3600">
                <a:solidFill>
                  <a:srgbClr val="FFFFFF"/>
                </a:solidFill>
                <a:latin typeface="Microsoft YaHei Regular"/>
                <a:ea typeface="Microsoft YaHei Regular"/>
              </a:rPr>
              <a:t> LRU </a:t>
            </a:r>
            <a:r>
              <a:rPr lang="zh-CN" altLang="zh-CN" sz="3600">
                <a:solidFill>
                  <a:srgbClr val="FFFFFF"/>
                </a:solidFill>
                <a:latin typeface="Microsoft YaHei Regular"/>
                <a:ea typeface="Microsoft YaHei Regular"/>
              </a:rPr>
              <a:t>潜在问题</a:t>
            </a:r>
            <a:endParaRPr/>
          </a:p>
        </p:txBody>
      </p:sp>
      <p:sp>
        <p:nvSpPr>
          <p:cNvPr id="9" name="内容占位符 2"/>
          <p:cNvSpPr>
            <a:spLocks noGrp="1"/>
          </p:cNvSpPr>
          <p:nvPr/>
        </p:nvSpPr>
        <p:spPr>
          <a:xfrm rot="0" flipH="0" flipV="0">
            <a:off x="315188" y="1187375"/>
            <a:ext cx="11596297"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a:t>但</a:t>
            </a:r>
            <a:r>
              <a:rPr lang="en-US" altLang="en-US"/>
              <a:t> MGLRU </a:t>
            </a:r>
            <a:r>
              <a:rPr lang="zh-CN" altLang="zh-CN"/>
              <a:t>中无</a:t>
            </a:r>
            <a:r>
              <a:rPr lang="en-US" altLang="en-US"/>
              <a:t> Refault Distance </a:t>
            </a:r>
            <a:r>
              <a:rPr lang="zh-CN" altLang="zh-CN"/>
              <a:t>算法，目前模型也无处安放。</a:t>
            </a:r>
          </a:p>
        </p:txBody>
      </p:sp>
      <p:pic>
        <p:nvPicPr>
          <p:cNvPr id="10" name=""/>
          <p:cNvPicPr>
            <a:picLocks noChangeAspect="1"/>
          </p:cNvPicPr>
          <p:nvPr/>
        </p:nvPicPr>
        <p:blipFill>
          <a:blip r:embed="rId3"/>
          <a:stretch/>
        </p:blipFill>
        <p:spPr>
          <a:xfrm rot="0" flipH="0" flipV="0">
            <a:off x="1291846" y="1542563"/>
            <a:ext cx="9608435" cy="5315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p:bgPr>
    </p:bg>
    <p:spTree>
      <p:nvGrpSpPr>
        <p:cNvPr id="1" name=""/>
        <p:cNvGrpSpPr/>
        <p:nvPr/>
      </p:nvGrpSpPr>
      <p:grpSpPr/>
      <p:sp>
        <p:nvSpPr>
          <p:cNvPr id="20" name="平行四边形 19"/>
          <p:cNvSpPr/>
          <p:nvPr/>
        </p:nvSpPr>
        <p:spPr>
          <a:xfrm rot="10800000">
            <a:off x="2555240" y="2547547"/>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9" name="平行四边形 18"/>
          <p:cNvSpPr/>
          <p:nvPr/>
        </p:nvSpPr>
        <p:spPr>
          <a:xfrm rot="10800000">
            <a:off x="2419259" y="2420256"/>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2" name="文本框 11"/>
          <p:cNvSpPr txBox="1"/>
          <p:nvPr/>
        </p:nvSpPr>
        <p:spPr>
          <a:xfrm rot="0" flipH="0" flipV="0">
            <a:off x="4662104" y="3623693"/>
            <a:ext cx="3225800" cy="914400"/>
          </a:xfrm>
          <a:prstGeom prst="rect">
            <a:avLst/>
          </a:prstGeom>
          <a:noFill/>
        </p:spPr>
        <p:txBody>
          <a:bodyPr wrap="non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defTabSz="914400">
              <a:defRPr/>
            </a:pPr>
            <a:r>
              <a:rPr lang="zh-CN" altLang="zh-CN" sz="5400" spc="600">
                <a:solidFill>
                  <a:srgbClr val="FFFFFF"/>
                </a:solidFill>
                <a:latin typeface="Microsoft YaHei W7"/>
                <a:ea typeface="Microsoft YaHei W7"/>
              </a:rPr>
              <a:t>算法改进</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w="6350">
              <a:gradFill flip="none" rotWithShape="1">
                <a:gsLst>
                  <a:gs pos="0">
                    <a:srgbClr val="1B1297"/>
                  </a:gs>
                  <a:gs pos="100000">
                    <a:schemeClr val="accent3"/>
                  </a:gs>
                </a:gsLst>
                <a:lin ang="0" scaled="1"/>
              </a:gradFill>
              <a:prstDash val="solid"/>
              <a:miter/>
            </a:ln>
          </p:spPr>
        </p:cxnSp>
        <p:cxnSp>
          <p:nvCxnSpPr>
            <p:cNvPr id="15" name="直接连接符 14"/>
            <p:cNvCxnSpPr/>
            <p:nvPr/>
          </p:nvCxnSpPr>
          <p:spPr>
            <a:xfrm>
              <a:off x="5072742" y="4167978"/>
              <a:ext cx="5384800" cy="0"/>
            </a:xfrm>
            <a:prstGeom prst="line">
              <a:avLst/>
            </a:prstGeom>
            <a:ln w="6350">
              <a:gradFill flip="none" rotWithShape="1">
                <a:gsLst>
                  <a:gs pos="0">
                    <a:srgbClr val="1B1297"/>
                  </a:gs>
                  <a:gs pos="100000">
                    <a:schemeClr val="accent3"/>
                  </a:gs>
                </a:gsLst>
                <a:lin ang="0" scaled="1"/>
              </a:gradFill>
              <a:prstDash val="solid"/>
              <a:miter/>
            </a:ln>
          </p:spPr>
        </p:cxnSp>
      </p:grpSp>
      <p:sp>
        <p:nvSpPr>
          <p:cNvPr id="17" name="文本框 16"/>
          <p:cNvSpPr txBox="1"/>
          <p:nvPr/>
        </p:nvSpPr>
        <p:spPr>
          <a:xfrm>
            <a:off x="4662104" y="2868528"/>
            <a:ext cx="2764972" cy="646331"/>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r>
              <a:rPr lang="en-US" altLang="zh-CN" sz="3600" i="1">
                <a:solidFill>
                  <a:srgbClr val="C705FB"/>
                </a:solidFill>
              </a:rPr>
              <a:t>Part One</a:t>
            </a:r>
            <a:endParaRPr lang="en-US" altLang="zh-CN" sz="3600" i="1">
              <a:solidFill>
                <a:srgbClr val="C705FB"/>
              </a:solidFill>
            </a:endParaRPr>
          </a:p>
        </p:txBody>
      </p:sp>
      <p:sp>
        <p:nvSpPr>
          <p:cNvPr id="65" name="文本框 64"/>
          <p:cNvSpPr txBox="1"/>
          <p:nvPr/>
        </p:nvSpPr>
        <p:spPr>
          <a:xfrm>
            <a:off x="824230" y="43815"/>
            <a:ext cx="3327400" cy="63881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41300">
                <a:gradFill>
                  <a:gsLst>
                    <a:gs pos="0">
                      <a:srgbClr val="C705FB"/>
                    </a:gs>
                    <a:gs pos="100000">
                      <a:srgbClr val="1B1297"/>
                    </a:gs>
                  </a:gsLst>
                  <a:lin ang="5400000" scaled="1"/>
                </a:gradFill>
                <a:latin typeface="Microsoft YaHei Regular"/>
                <a:ea typeface="Microsoft YaHei Regular"/>
              </a:rPr>
              <a:t>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1421270" cy="1932046"/>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抛弃目前的定义，我们直接将</a:t>
            </a:r>
            <a:r>
              <a:rPr lang="en-US" altLang="en-US"/>
              <a:t> Evicted </a:t>
            </a:r>
            <a:r>
              <a:rPr lang="zh-CN" altLang="zh-CN"/>
              <a:t>出去的</a:t>
            </a:r>
            <a:r>
              <a:rPr lang="en-US" altLang="en-US"/>
              <a:t> Page </a:t>
            </a:r>
            <a:r>
              <a:rPr lang="zh-CN" altLang="zh-CN"/>
              <a:t>视为仍旧在</a:t>
            </a:r>
            <a:r>
              <a:rPr lang="en-US" altLang="en-US"/>
              <a:t> LRU </a:t>
            </a:r>
            <a:r>
              <a:rPr lang="zh-CN" altLang="zh-CN"/>
              <a:t>上（</a:t>
            </a:r>
            <a:r>
              <a:rPr lang="en-US" altLang="en-US"/>
              <a:t>Shadow LRU</a:t>
            </a:r>
            <a:r>
              <a:rPr lang="zh-CN" altLang="zh-CN"/>
              <a:t>）</a:t>
            </a:r>
            <a:endParaRPr/>
          </a:p>
          <a:p>
            <a:pPr marL="342900" lvl="0" indent="-342900">
              <a:buFont typeface="Arial" charset="0"/>
              <a:buChar char="•"/>
            </a:pPr>
            <a:r>
              <a:rPr lang="zh-CN" altLang="zh-CN"/>
              <a:t>实际上页面是离散的且无任何链接，但我们不需要遍历或操作，所以仅仅视作</a:t>
            </a:r>
            <a:r>
              <a:rPr lang="en-US" altLang="en-US"/>
              <a:t> LRU </a:t>
            </a:r>
            <a:r>
              <a:rPr lang="zh-CN" altLang="zh-CN"/>
              <a:t>并无问题。</a:t>
            </a:r>
          </a:p>
          <a:p>
            <a:pPr marL="342900" lvl="0" indent="-342900">
              <a:buFont typeface="Arial" charset="0"/>
              <a:buChar char="•"/>
            </a:pPr>
            <a:r>
              <a:rPr lang="zh-CN" altLang="zh-CN"/>
              <a:t>那么便有</a:t>
            </a:r>
            <a:r>
              <a:rPr lang="en-US" altLang="en-US"/>
              <a:t> Refault Distance == Access Distance == </a:t>
            </a:r>
            <a:r>
              <a:rPr lang="zh-CN" altLang="zh-CN"/>
              <a:t>一个</a:t>
            </a:r>
            <a:r>
              <a:rPr lang="en-US" altLang="en-US"/>
              <a:t> Page </a:t>
            </a:r>
            <a:r>
              <a:rPr lang="zh-CN" altLang="zh-CN"/>
              <a:t>在整个扩展</a:t>
            </a:r>
            <a:r>
              <a:rPr lang="en-US" altLang="en-US"/>
              <a:t> LRU </a:t>
            </a:r>
            <a:r>
              <a:rPr lang="zh-CN" altLang="zh-CN"/>
              <a:t>（</a:t>
            </a:r>
            <a:r>
              <a:rPr lang="en-US" altLang="en-US"/>
              <a:t>Inactive LRU + Active LRU + Shadow LRU</a:t>
            </a:r>
            <a:r>
              <a:rPr lang="zh-CN" altLang="zh-CN"/>
              <a:t>）上左移的次数。</a:t>
            </a:r>
          </a:p>
          <a:p>
            <a:pPr marL="342900" lvl="0" indent="-342900">
              <a:buFont typeface="Arial" charset="0"/>
              <a:buChar char="•"/>
            </a:pPr>
            <a:r>
              <a:rPr lang="zh-CN" altLang="zh-CN"/>
              <a:t>我们仅需记录一个</a:t>
            </a:r>
            <a:r>
              <a:rPr lang="en-US" altLang="en-US"/>
              <a:t> LRU </a:t>
            </a:r>
            <a:r>
              <a:rPr lang="zh-CN" altLang="zh-CN"/>
              <a:t>上页面</a:t>
            </a:r>
            <a:r>
              <a:rPr lang="en-US" altLang="en-US"/>
              <a:t> Evict </a:t>
            </a:r>
            <a:r>
              <a:rPr lang="zh-CN" altLang="zh-CN"/>
              <a:t>数量，作为</a:t>
            </a:r>
            <a:r>
              <a:rPr lang="en-US" altLang="en-US"/>
              <a:t> timestamp </a:t>
            </a:r>
            <a:r>
              <a:rPr lang="zh-CN" altLang="zh-CN"/>
              <a:t>即可推测这一值。</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重新定义</a:t>
            </a:r>
            <a:r>
              <a:rPr lang="en-US" altLang="en-US" sz="3600">
                <a:solidFill>
                  <a:srgbClr val="FFFFFF"/>
                </a:solidFill>
                <a:latin typeface="Microsoft YaHei Regular"/>
                <a:ea typeface="Microsoft YaHei Regular"/>
              </a:rPr>
              <a:t> Refault Distance</a:t>
            </a:r>
          </a:p>
        </p:txBody>
      </p:sp>
      <p:pic>
        <p:nvPicPr>
          <p:cNvPr id="6" name=""/>
          <p:cNvPicPr>
            <a:picLocks noChangeAspect="1"/>
          </p:cNvPicPr>
          <p:nvPr/>
        </p:nvPicPr>
        <p:blipFill>
          <a:blip r:embed="rId3"/>
          <a:stretch/>
        </p:blipFill>
        <p:spPr>
          <a:xfrm rot="0" flipH="0" flipV="0">
            <a:off x="399916" y="3008670"/>
            <a:ext cx="11392295" cy="33754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5116890" cy="4769139"/>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sz="1800"/>
              <a:t>计算方法和说明：</a:t>
            </a:r>
            <a:endParaRPr/>
          </a:p>
          <a:p>
            <a:pPr lvl="0"/>
            <a:r>
              <a:rPr lang="zh-CN" altLang="zh-CN" sz="1800"/>
              <a:t>仅需记录</a:t>
            </a:r>
            <a:r>
              <a:rPr lang="en-US" altLang="en-US" sz="1800"/>
              <a:t> Eviction </a:t>
            </a:r>
            <a:r>
              <a:rPr lang="zh-CN" altLang="zh-CN" sz="1800"/>
              <a:t>次数，便可得到一个面的</a:t>
            </a:r>
            <a:r>
              <a:rPr lang="en-US" altLang="en-US" sz="1800"/>
              <a:t> Refault Distance</a:t>
            </a:r>
            <a:r>
              <a:rPr lang="zh-CN" altLang="zh-CN" sz="1800"/>
              <a:t>。</a:t>
            </a:r>
          </a:p>
          <a:p>
            <a:pPr lvl="0"/>
            <a:r>
              <a:rPr lang="zh-CN" altLang="zh-CN" sz="1800"/>
              <a:t>一般</a:t>
            </a:r>
            <a:r>
              <a:rPr lang="en-US" altLang="en-US" sz="1800"/>
              <a:t> Trashing </a:t>
            </a:r>
            <a:r>
              <a:rPr lang="zh-CN" altLang="zh-CN" sz="1800"/>
              <a:t>是由于页面不断被涌入</a:t>
            </a:r>
            <a:r>
              <a:rPr lang="en-US" altLang="en-US" sz="1800"/>
              <a:t> Inactive LRU </a:t>
            </a:r>
            <a:r>
              <a:rPr lang="zh-CN" altLang="zh-CN" sz="1800"/>
              <a:t>导致，所以我们此处忽略了</a:t>
            </a:r>
            <a:r>
              <a:rPr lang="en-US" altLang="en-US" sz="1800"/>
              <a:t> NR_inactive </a:t>
            </a:r>
            <a:r>
              <a:rPr lang="zh-CN" altLang="zh-CN" sz="1800"/>
              <a:t>在</a:t>
            </a:r>
            <a:r>
              <a:rPr lang="en-US" altLang="en-US" sz="1800"/>
              <a:t> Eviction </a:t>
            </a:r>
            <a:r>
              <a:rPr lang="zh-CN" altLang="zh-CN" sz="1800"/>
              <a:t>和</a:t>
            </a:r>
            <a:r>
              <a:rPr lang="en-US" altLang="en-US" sz="1800"/>
              <a:t> Refault </a:t>
            </a:r>
            <a:r>
              <a:rPr lang="zh-CN" altLang="zh-CN" sz="1800"/>
              <a:t>时可能不一样的问题，测试显示该忽略是合理的。</a:t>
            </a:r>
          </a:p>
          <a:p>
            <a:pPr lvl="0"/>
            <a:r>
              <a:rPr lang="zh-CN" altLang="zh-CN" sz="1800"/>
              <a:t>我们同样忽略了重复</a:t>
            </a:r>
            <a:r>
              <a:rPr lang="en-US" altLang="en-US" sz="1800"/>
              <a:t> Evict </a:t>
            </a:r>
            <a:r>
              <a:rPr lang="zh-CN" altLang="zh-CN" sz="1800"/>
              <a:t>和</a:t>
            </a:r>
            <a:r>
              <a:rPr lang="en-US" altLang="en-US" sz="1800"/>
              <a:t> Refault</a:t>
            </a:r>
            <a:r>
              <a:rPr lang="zh-CN" altLang="zh-CN" sz="1800"/>
              <a:t>。重复</a:t>
            </a:r>
            <a:r>
              <a:rPr lang="en-US" altLang="en-US" sz="1800"/>
              <a:t> Evict </a:t>
            </a:r>
            <a:r>
              <a:rPr lang="zh-CN" altLang="zh-CN" sz="1800"/>
              <a:t>必定走完整个</a:t>
            </a:r>
            <a:r>
              <a:rPr lang="en-US" altLang="en-US" sz="1800"/>
              <a:t> Inactive </a:t>
            </a:r>
            <a:r>
              <a:rPr lang="zh-CN" altLang="zh-CN" sz="1800"/>
              <a:t>故实际影响极小，</a:t>
            </a:r>
            <a:r>
              <a:rPr lang="en-US" altLang="en-US" sz="1800"/>
              <a:t>Refault </a:t>
            </a:r>
            <a:r>
              <a:rPr lang="zh-CN" altLang="zh-CN" sz="1800"/>
              <a:t>留下空洞问题见后续补充。</a:t>
            </a:r>
          </a:p>
          <a:p>
            <a:pPr lvl="0"/>
            <a:r>
              <a:rPr lang="zh-CN" altLang="zh-CN" sz="1800"/>
              <a:t>同时</a:t>
            </a:r>
            <a:r>
              <a:rPr lang="en-US" altLang="en-US" sz="1800"/>
              <a:t> Inactive </a:t>
            </a:r>
            <a:r>
              <a:rPr lang="zh-CN" altLang="zh-CN" sz="1800"/>
              <a:t>变化，如变短会导致计算出的</a:t>
            </a:r>
            <a:r>
              <a:rPr lang="en-US" altLang="en-US" sz="1800"/>
              <a:t> Refault Distance </a:t>
            </a:r>
            <a:r>
              <a:rPr lang="zh-CN" altLang="zh-CN" sz="1800"/>
              <a:t>比实际的短，但此时正在大量发生</a:t>
            </a:r>
            <a:r>
              <a:rPr lang="en-US" altLang="en-US" sz="1800"/>
              <a:t> Re-active </a:t>
            </a:r>
            <a:r>
              <a:rPr lang="zh-CN" altLang="zh-CN" sz="1800"/>
              <a:t>所以并不影响</a:t>
            </a:r>
            <a:r>
              <a:rPr lang="en-US" altLang="en-US" sz="1800"/>
              <a:t> Workignset </a:t>
            </a:r>
            <a:r>
              <a:rPr lang="zh-CN" altLang="zh-CN" sz="1800"/>
              <a:t>建立。</a:t>
            </a:r>
          </a:p>
          <a:p>
            <a:pPr lvl="0"/>
            <a:r>
              <a:rPr lang="zh-CN" altLang="zh-CN" sz="1800"/>
              <a:t>同时</a:t>
            </a:r>
            <a:r>
              <a:rPr lang="en-US" altLang="en-US" sz="1800"/>
              <a:t> Inactive </a:t>
            </a:r>
            <a:r>
              <a:rPr lang="zh-CN" altLang="zh-CN" sz="1800"/>
              <a:t>变化，如变长会导致计算出的</a:t>
            </a:r>
            <a:r>
              <a:rPr lang="en-US" altLang="en-US" sz="1800"/>
              <a:t> Refault Distance </a:t>
            </a:r>
            <a:r>
              <a:rPr lang="zh-CN" altLang="zh-CN" sz="1800"/>
              <a:t>比实际的长，但此时本身也更可能发生</a:t>
            </a:r>
            <a:r>
              <a:rPr lang="en-US" altLang="en-US" sz="1800"/>
              <a:t> Thrasing</a:t>
            </a:r>
            <a:r>
              <a:rPr lang="zh-CN" altLang="zh-CN" sz="1800"/>
              <a:t>，故误差暂可接受。</a:t>
            </a:r>
          </a:p>
        </p:txBody>
      </p:sp>
      <p:pic>
        <p:nvPicPr>
          <p:cNvPr id="5" name=""/>
          <p:cNvPicPr>
            <a:picLocks noChangeAspect="1"/>
          </p:cNvPicPr>
          <p:nvPr/>
        </p:nvPicPr>
        <p:blipFill>
          <a:blip r:embed="rId3"/>
          <a:stretch/>
        </p:blipFill>
        <p:spPr>
          <a:xfrm rot="0" flipH="0" flipV="0">
            <a:off x="5432078" y="925218"/>
            <a:ext cx="6759986" cy="5932846"/>
          </a:xfrm>
          <a:prstGeom prst="rect">
            <a:avLst/>
          </a:prstGeom>
        </p:spPr>
      </p:pic>
      <p:sp>
        <p:nvSpPr>
          <p:cNvPr id="6"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重新定义</a:t>
            </a:r>
            <a:r>
              <a:rPr lang="en-US" altLang="en-US" sz="3600">
                <a:solidFill>
                  <a:srgbClr val="FFFFFF"/>
                </a:solidFill>
                <a:latin typeface="Microsoft YaHei Regular"/>
                <a:ea typeface="Microsoft YaHei Regular"/>
              </a:rPr>
              <a:t> Refault Distance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3" name="内容占位符 2"/>
          <p:cNvSpPr>
            <a:spLocks noGrp="1"/>
          </p:cNvSpPr>
          <p:nvPr>
            <p:ph idx="1"/>
          </p:nvPr>
        </p:nvSpPr>
        <p:spPr/>
        <p:txBody>
          <a:bodyPr/>
          <a:lstStyle/>
          <a:p>
            <a:pPr lvl="0"/>
            <a:r>
              <a:rPr lang="zh-CN" altLang="zh-CN"/>
              <a:t>传统</a:t>
            </a:r>
            <a:r>
              <a:rPr lang="en-US" altLang="en-US"/>
              <a:t> LRU </a:t>
            </a:r>
            <a:r>
              <a:rPr lang="zh-CN" altLang="zh-CN"/>
              <a:t>钩子函数（仅需</a:t>
            </a:r>
            <a:r>
              <a:rPr lang="en-US" altLang="en-US"/>
              <a:t> Eviction</a:t>
            </a:r>
            <a:r>
              <a:rPr lang="zh-CN" altLang="zh-CN"/>
              <a:t>）：</a:t>
            </a:r>
            <a:endParaRPr/>
          </a:p>
        </p:txBody>
      </p:sp>
      <p:pic>
        <p:nvPicPr>
          <p:cNvPr id="5" name=""/>
          <p:cNvPicPr>
            <a:picLocks noChangeAspect="1"/>
          </p:cNvPicPr>
          <p:nvPr/>
        </p:nvPicPr>
        <p:blipFill>
          <a:blip r:embed="rId2"/>
          <a:stretch/>
        </p:blipFill>
        <p:spPr>
          <a:xfrm rot="0" flipH="0" flipV="0">
            <a:off x="2034694" y="1677857"/>
            <a:ext cx="8150316" cy="3788175"/>
          </a:xfrm>
          <a:prstGeom prst="rect">
            <a:avLst/>
          </a:prstGeom>
        </p:spPr>
      </p:pic>
      <p:sp>
        <p:nvSpPr>
          <p:cNvPr id="6"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重新定义</a:t>
            </a:r>
            <a:r>
              <a:rPr lang="en-US" altLang="en-US" sz="3600">
                <a:solidFill>
                  <a:srgbClr val="FFFFFF"/>
                </a:solidFill>
                <a:latin typeface="Microsoft YaHei Regular"/>
                <a:ea typeface="Microsoft YaHei Regular"/>
              </a:rPr>
              <a:t> Refault Distance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415188" y="2368143"/>
            <a:ext cx="5061812" cy="3877412"/>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sz="1600"/>
              <a:t>因此我们有这如下设计补充和优化：</a:t>
            </a:r>
            <a:endParaRPr/>
          </a:p>
          <a:p>
            <a:pPr lvl="0"/>
            <a:r>
              <a:rPr lang="en-US" altLang="en-US" sz="1600"/>
              <a:t>1</a:t>
            </a:r>
            <a:r>
              <a:rPr lang="zh-CN" altLang="zh-CN" sz="1600"/>
              <a:t>、</a:t>
            </a:r>
            <a:r>
              <a:rPr lang="en-US" altLang="en-US" sz="1600"/>
              <a:t>Refault </a:t>
            </a:r>
            <a:r>
              <a:rPr lang="zh-CN" altLang="zh-CN" sz="1600"/>
              <a:t>会导致</a:t>
            </a:r>
            <a:r>
              <a:rPr lang="en-US" altLang="en-US" sz="1600"/>
              <a:t> Shadow LRU </a:t>
            </a:r>
            <a:r>
              <a:rPr lang="zh-CN" altLang="zh-CN" sz="1600"/>
              <a:t>空洞，这里刻意没有处理，因为</a:t>
            </a:r>
            <a:r>
              <a:rPr lang="en-US" altLang="en-US" sz="1600"/>
              <a:t> Refault Distance </a:t>
            </a:r>
            <a:r>
              <a:rPr lang="zh-CN" altLang="zh-CN" sz="1600"/>
              <a:t>越</a:t>
            </a:r>
            <a:r>
              <a:rPr lang="zh-CN" altLang="zh-CN" sz="1600"/>
              <a:t>长的页越会受空洞影响。而根据局部性原理，</a:t>
            </a:r>
            <a:r>
              <a:rPr lang="en-US" altLang="en-US" sz="1600"/>
              <a:t>Refault Distance </a:t>
            </a:r>
            <a:r>
              <a:rPr lang="zh-CN" altLang="zh-CN" sz="1600"/>
              <a:t>越长该页被错误</a:t>
            </a:r>
            <a:r>
              <a:rPr lang="en-US" altLang="en-US" sz="1600"/>
              <a:t> Re-active </a:t>
            </a:r>
            <a:r>
              <a:rPr lang="zh-CN" altLang="zh-CN" sz="1600"/>
              <a:t>几率就越大。</a:t>
            </a:r>
          </a:p>
          <a:p>
            <a:pPr lvl="0"/>
            <a:r>
              <a:rPr lang="en-US" altLang="en-US" sz="1600"/>
              <a:t>2</a:t>
            </a:r>
            <a:r>
              <a:rPr lang="zh-CN" altLang="zh-CN" sz="1600"/>
              <a:t>、在已经有大量</a:t>
            </a:r>
            <a:r>
              <a:rPr lang="en-US" altLang="en-US" sz="1600"/>
              <a:t> Active Page </a:t>
            </a:r>
            <a:r>
              <a:rPr lang="zh-CN" altLang="zh-CN" sz="1600"/>
              <a:t>的情况下，减缓</a:t>
            </a:r>
            <a:r>
              <a:rPr lang="en-US" altLang="en-US" sz="1600"/>
              <a:t> Refault Reactivation</a:t>
            </a:r>
            <a:r>
              <a:rPr lang="zh-CN" altLang="zh-CN" sz="1600"/>
              <a:t>，防止单次</a:t>
            </a:r>
            <a:r>
              <a:rPr lang="en-US" altLang="en-US" sz="1600"/>
              <a:t> Refault </a:t>
            </a:r>
            <a:r>
              <a:rPr lang="zh-CN" altLang="zh-CN" sz="1600"/>
              <a:t>页面冲击</a:t>
            </a:r>
            <a:r>
              <a:rPr lang="en-US" altLang="en-US" sz="1600"/>
              <a:t> Workingset</a:t>
            </a:r>
            <a:r>
              <a:rPr lang="zh-CN" altLang="zh-CN" sz="1600"/>
              <a:t>。</a:t>
            </a:r>
          </a:p>
          <a:p>
            <a:pPr lvl="0"/>
            <a:r>
              <a:rPr lang="en-US" altLang="en-US" sz="1600"/>
              <a:t>3</a:t>
            </a:r>
            <a:r>
              <a:rPr lang="zh-CN" altLang="zh-CN" sz="1600"/>
              <a:t>、同时原本的</a:t>
            </a:r>
            <a:r>
              <a:rPr lang="en-US" altLang="en-US" sz="1600"/>
              <a:t> False </a:t>
            </a:r>
            <a:r>
              <a:rPr lang="zh-CN" altLang="zh-CN" sz="1600"/>
              <a:t>增长问题，会让内存在远小于</a:t>
            </a:r>
            <a:r>
              <a:rPr lang="en-US" altLang="en-US" sz="1600"/>
              <a:t> Workingset </a:t>
            </a:r>
            <a:r>
              <a:rPr lang="zh-CN" altLang="zh-CN" sz="1600"/>
              <a:t>大小的情况下，保留部分</a:t>
            </a:r>
            <a:r>
              <a:rPr lang="en-US" altLang="en-US" sz="1600"/>
              <a:t> Workingset </a:t>
            </a:r>
            <a:r>
              <a:rPr lang="zh-CN" altLang="zh-CN" sz="1600"/>
              <a:t>在内存中实现尽可能的性能优化，因此我们引入类似判断。</a:t>
            </a:r>
          </a:p>
          <a:p>
            <a:pPr lvl="0"/>
            <a:r>
              <a:rPr lang="en-US" altLang="en-US" sz="1600"/>
              <a:t>4</a:t>
            </a:r>
            <a:r>
              <a:rPr lang="zh-CN" altLang="zh-CN" sz="1600"/>
              <a:t>、同时在对比</a:t>
            </a:r>
            <a:r>
              <a:rPr lang="en-US" altLang="en-US" sz="1600"/>
              <a:t> distance </a:t>
            </a:r>
            <a:r>
              <a:rPr lang="zh-CN" altLang="zh-CN" sz="1600"/>
              <a:t>时，会让</a:t>
            </a:r>
            <a:r>
              <a:rPr lang="en-US" altLang="en-US" sz="1600"/>
              <a:t> Anon/File </a:t>
            </a:r>
            <a:r>
              <a:rPr lang="zh-CN" altLang="zh-CN" sz="1600"/>
              <a:t>页相互</a:t>
            </a:r>
            <a:r>
              <a:rPr lang="en-US" altLang="en-US" sz="1600"/>
              <a:t> challange</a:t>
            </a:r>
            <a:r>
              <a:rPr lang="zh-CN" altLang="zh-CN" sz="1600"/>
              <a:t>（和原版一致）</a:t>
            </a:r>
            <a:r>
              <a:rPr lang="zh-CN" altLang="zh-CN" sz="1600"/>
              <a:t>，这样更符合定义，且若另一种页面</a:t>
            </a:r>
            <a:r>
              <a:rPr lang="en-US" altLang="en-US" sz="1600"/>
              <a:t> Active </a:t>
            </a:r>
            <a:r>
              <a:rPr lang="zh-CN" altLang="zh-CN" sz="1600"/>
              <a:t>部分存在空闲，此举可以很好将其换出。</a:t>
            </a:r>
          </a:p>
        </p:txBody>
      </p:sp>
      <p:sp>
        <p:nvSpPr>
          <p:cNvPr id="5" name="标题 2"/>
          <p:cNvSpPr>
            <a:spLocks noGrp="1"/>
          </p:cNvSpPr>
          <p:nvPr/>
        </p:nvSpPr>
        <p:spPr>
          <a:xfrm rot="0" flipH="0" flipV="0">
            <a:off x="315188" y="80284"/>
            <a:ext cx="6884632"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Refault Distance </a:t>
            </a:r>
            <a:r>
              <a:rPr lang="zh-CN" altLang="zh-CN" sz="3600">
                <a:solidFill>
                  <a:srgbClr val="FFFFFF"/>
                </a:solidFill>
                <a:latin typeface="Microsoft YaHei Regular"/>
                <a:ea typeface="Microsoft YaHei Regular"/>
              </a:rPr>
              <a:t>检查的新意义</a:t>
            </a:r>
          </a:p>
        </p:txBody>
      </p:sp>
      <p:pic>
        <p:nvPicPr>
          <p:cNvPr id="6" name=""/>
          <p:cNvPicPr>
            <a:picLocks noChangeAspect="1"/>
          </p:cNvPicPr>
          <p:nvPr/>
        </p:nvPicPr>
        <p:blipFill>
          <a:blip r:embed="rId3"/>
          <a:stretch/>
        </p:blipFill>
        <p:spPr>
          <a:xfrm rot="0" flipH="0" flipV="0">
            <a:off x="5686855" y="2179102"/>
            <a:ext cx="6505208" cy="1392843"/>
          </a:xfrm>
          <a:prstGeom prst="rect">
            <a:avLst/>
          </a:prstGeom>
        </p:spPr>
      </p:pic>
      <p:pic>
        <p:nvPicPr>
          <p:cNvPr id="7" name=""/>
          <p:cNvPicPr>
            <a:picLocks noChangeAspect="1"/>
          </p:cNvPicPr>
          <p:nvPr/>
        </p:nvPicPr>
        <p:blipFill>
          <a:blip r:embed="rId4"/>
          <a:stretch/>
        </p:blipFill>
        <p:spPr>
          <a:xfrm rot="0" flipH="0" flipV="0">
            <a:off x="5795175" y="4150561"/>
            <a:ext cx="6288568" cy="1861007"/>
          </a:xfrm>
          <a:prstGeom prst="rect">
            <a:avLst/>
          </a:prstGeom>
        </p:spPr>
      </p:pic>
      <p:sp>
        <p:nvSpPr>
          <p:cNvPr id="8" name="内容占位符 2"/>
          <p:cNvSpPr>
            <a:spLocks noGrp="1"/>
          </p:cNvSpPr>
          <p:nvPr/>
        </p:nvSpPr>
        <p:spPr>
          <a:xfrm rot="0" flipH="0" flipV="0">
            <a:off x="415188" y="1044494"/>
            <a:ext cx="11513613"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sz="1800"/>
              <a:t>很有意思的是，朴素的</a:t>
            </a:r>
            <a:r>
              <a:rPr lang="en-US" altLang="en-US" sz="1800"/>
              <a:t> Refault Distance </a:t>
            </a:r>
            <a:r>
              <a:rPr lang="zh-CN" altLang="zh-CN" sz="1800"/>
              <a:t>检查性能并不如以前理想，原</a:t>
            </a:r>
            <a:r>
              <a:rPr lang="en-US" altLang="en-US" sz="1800"/>
              <a:t> Refault Distance </a:t>
            </a:r>
            <a:r>
              <a:rPr lang="zh-CN" altLang="zh-CN" sz="1800"/>
              <a:t>中的</a:t>
            </a:r>
            <a:r>
              <a:rPr lang="en-US" altLang="en-US" sz="1800"/>
              <a:t> False Positve Timestamp </a:t>
            </a:r>
            <a:r>
              <a:rPr lang="zh-CN" altLang="zh-CN" sz="1800"/>
              <a:t>增加，其实在很多情况下有益于系统性能。</a:t>
            </a:r>
          </a:p>
          <a:p>
            <a:pPr lvl="0"/>
            <a:r>
              <a:rPr lang="zh-CN" altLang="zh-CN" sz="1800"/>
              <a:t>这是因为因为单次</a:t>
            </a:r>
            <a:r>
              <a:rPr lang="en-US" altLang="en-US" sz="1800"/>
              <a:t> Refault Access </a:t>
            </a:r>
            <a:r>
              <a:rPr lang="zh-CN" altLang="zh-CN" sz="1800"/>
              <a:t>而去挑战已建立的</a:t>
            </a:r>
            <a:r>
              <a:rPr lang="en-US" altLang="en-US" sz="1800"/>
              <a:t> Active Workingset </a:t>
            </a:r>
            <a:r>
              <a:rPr lang="zh-CN" altLang="zh-CN" sz="1800"/>
              <a:t>很多时候并不一定合理。这里假设过多，同时这有一个有趣的</a:t>
            </a:r>
            <a:r>
              <a:rPr lang="en-US" altLang="en-US" sz="1800"/>
              <a:t> Refault Distance </a:t>
            </a:r>
            <a:r>
              <a:rPr lang="zh-CN" altLang="zh-CN" sz="1800"/>
              <a:t>副作用（下述）：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实际测试（非</a:t>
            </a:r>
            <a:r>
              <a:rPr lang="en-US" altLang="en-US">
                <a:solidFill>
                  <a:srgbClr val="FFFFFF"/>
                </a:solidFill>
              </a:rPr>
              <a:t> MGLRU</a:t>
            </a:r>
            <a:r>
              <a:rPr lang="zh-CN" altLang="zh-CN">
                <a:solidFill>
                  <a:srgbClr val="FFFFFF"/>
                </a:solidFill>
              </a:rPr>
              <a:t>）</a:t>
            </a:r>
            <a:endParaRPr/>
          </a:p>
        </p:txBody>
      </p:sp>
      <p:pic>
        <p:nvPicPr>
          <p:cNvPr id="9" name=""/>
          <p:cNvPicPr>
            <a:picLocks noChangeAspect="1"/>
          </p:cNvPicPr>
          <p:nvPr/>
        </p:nvPicPr>
        <p:blipFill>
          <a:blip r:embed="rId3"/>
          <a:stretch/>
        </p:blipFill>
        <p:spPr>
          <a:xfrm rot="0" flipH="0" flipV="0">
            <a:off x="5648998" y="1606599"/>
            <a:ext cx="5766803" cy="4602172"/>
          </a:xfrm>
          <a:prstGeom prst="rect">
            <a:avLst/>
          </a:prstGeom>
        </p:spPr>
      </p:pic>
      <p:sp>
        <p:nvSpPr>
          <p:cNvPr id="10" name="内容占位符 2"/>
          <p:cNvSpPr>
            <a:spLocks noGrp="1"/>
          </p:cNvSpPr>
          <p:nvPr/>
        </p:nvSpPr>
        <p:spPr>
          <a:xfrm rot="0" flipH="0" flipV="0">
            <a:off x="415188" y="1287375"/>
            <a:ext cx="4918170"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Active / Inactive LRU </a:t>
            </a:r>
            <a:r>
              <a:rPr lang="zh-CN" altLang="zh-CN"/>
              <a:t>测试结果。</a:t>
            </a:r>
          </a:p>
          <a:p>
            <a:pPr lvl="0"/>
            <a:r>
              <a:rPr lang="zh-CN" altLang="zh-CN"/>
              <a:t>性能无回退</a:t>
            </a:r>
            <a:r>
              <a:rPr lang="en-US" altLang="en-US"/>
              <a:t> / </a:t>
            </a:r>
            <a:r>
              <a:rPr lang="zh-CN" altLang="zh-CN"/>
              <a:t>小幅度提升。</a:t>
            </a:r>
          </a:p>
          <a:p>
            <a:pPr lvl="0"/>
            <a:r>
              <a:rPr lang="zh-CN" altLang="zh-CN"/>
              <a:t>在无内存压力时，性能也会提高（省去了多个函数插桩和里面</a:t>
            </a:r>
            <a:r>
              <a:rPr lang="en-US" altLang="en-US"/>
              <a:t> Cgroup Walk / Atomic </a:t>
            </a:r>
            <a:r>
              <a:rPr lang="zh-CN" altLang="zh-CN"/>
              <a:t>操作）。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平行四边形 19"/>
          <p:cNvSpPr/>
          <p:nvPr/>
        </p:nvSpPr>
        <p:spPr>
          <a:xfrm rot="10800000">
            <a:off x="2555240" y="2547547"/>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p>
            <a:pPr algn="ctr"/>
            <a:endParaRPr lang="zh-CN" altLang="en-US" kern="0">
              <a:solidFill>
                <a:srgbClr val="3D485D"/>
              </a:solidFill>
              <a:latin typeface="Arial"/>
              <a:ea typeface="等线"/>
            </a:endParaRPr>
          </a:p>
        </p:txBody>
      </p:sp>
      <p:sp>
        <p:nvSpPr>
          <p:cNvPr id="19" name="平行四边形 18"/>
          <p:cNvSpPr/>
          <p:nvPr/>
        </p:nvSpPr>
        <p:spPr>
          <a:xfrm rot="10800000">
            <a:off x="2419259" y="2420256"/>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p>
            <a:pPr algn="ctr"/>
            <a:endParaRPr lang="zh-CN" altLang="en-US" kern="0">
              <a:solidFill>
                <a:srgbClr val="3D485D"/>
              </a:solidFill>
              <a:latin typeface="Arial"/>
              <a:ea typeface="等线"/>
            </a:endParaRPr>
          </a:p>
        </p:txBody>
      </p:sp>
      <p:sp>
        <p:nvSpPr>
          <p:cNvPr id="12" name="文本框 11"/>
          <p:cNvSpPr txBox="1"/>
          <p:nvPr/>
        </p:nvSpPr>
        <p:spPr>
          <a:xfrm rot="0" flipH="0" flipV="0">
            <a:off x="2924883" y="3733800"/>
            <a:ext cx="7098428" cy="755650"/>
          </a:xfrm>
          <a:prstGeom prst="rect">
            <a:avLst/>
          </a:prstGeom>
          <a:noFill/>
        </p:spPr>
        <p:txBody>
          <a:bodyPr wrap="square">
            <a:spAutoFit/>
          </a:bodyPr>
          <a:lstStyle/>
          <a:p>
            <a:pPr lvl="0" algn="ctr" defTabSz="914400">
              <a:defRPr/>
            </a:pPr>
            <a:r>
              <a:rPr lang="en-US" altLang="en-US" sz="4400" spc="600">
                <a:solidFill>
                  <a:srgbClr val="FFFFFF"/>
                </a:solidFill>
                <a:latin typeface="Microsoft YaHei W7"/>
                <a:ea typeface="Microsoft YaHei W7"/>
              </a:rPr>
              <a:t>Active-Inactive LRU</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w="6350">
              <a:gradFill flip="none" rotWithShape="1">
                <a:gsLst>
                  <a:gs pos="0">
                    <a:srgbClr val="1B1297"/>
                  </a:gs>
                  <a:gs pos="100000">
                    <a:schemeClr val="accent3"/>
                  </a:gs>
                </a:gsLst>
                <a:lin ang="0" scaled="1"/>
              </a:gradFill>
              <a:prstDash val="solid"/>
              <a:miter/>
            </a:ln>
          </p:spPr>
        </p:cxnSp>
        <p:cxnSp>
          <p:nvCxnSpPr>
            <p:cNvPr id="15" name="直接连接符 14"/>
            <p:cNvCxnSpPr/>
            <p:nvPr/>
          </p:nvCxnSpPr>
          <p:spPr>
            <a:xfrm>
              <a:off x="5072742" y="4167978"/>
              <a:ext cx="5384800" cy="0"/>
            </a:xfrm>
            <a:prstGeom prst="line">
              <a:avLst/>
            </a:prstGeom>
            <a:ln w="6350">
              <a:gradFill flip="none" rotWithShape="1">
                <a:gsLst>
                  <a:gs pos="0">
                    <a:srgbClr val="1B1297"/>
                  </a:gs>
                  <a:gs pos="100000">
                    <a:schemeClr val="accent3"/>
                  </a:gs>
                </a:gsLst>
                <a:lin ang="0" scaled="1"/>
              </a:gradFill>
              <a:prstDash val="solid"/>
              <a:miter/>
            </a:ln>
          </p:spPr>
        </p:cxnSp>
      </p:grpSp>
      <p:sp>
        <p:nvSpPr>
          <p:cNvPr id="17" name="文本框 16"/>
          <p:cNvSpPr txBox="1"/>
          <p:nvPr/>
        </p:nvSpPr>
        <p:spPr>
          <a:xfrm>
            <a:off x="4662104" y="2868528"/>
            <a:ext cx="2764972" cy="646331"/>
          </a:xfrm>
          <a:prstGeom prst="rect">
            <a:avLst/>
          </a:prstGeom>
          <a:noFill/>
        </p:spPr>
        <p:txBody>
          <a:bodyPr wrap="square">
            <a:spAutoFit/>
          </a:bodyPr>
          <a:lstStyle/>
          <a:p>
            <a:r>
              <a:rPr lang="en-US" altLang="zh-CN" sz="3600" i="1">
                <a:solidFill>
                  <a:srgbClr val="C705FB"/>
                </a:solidFill>
              </a:rPr>
              <a:t>Part One</a:t>
            </a:r>
            <a:endParaRPr lang="en-US" altLang="zh-CN" sz="3600" i="1">
              <a:solidFill>
                <a:srgbClr val="C705FB"/>
              </a:solidFill>
            </a:endParaRPr>
          </a:p>
        </p:txBody>
      </p:sp>
      <p:sp>
        <p:nvSpPr>
          <p:cNvPr id="65" name="文本框 64"/>
          <p:cNvSpPr txBox="1"/>
          <p:nvPr/>
        </p:nvSpPr>
        <p:spPr>
          <a:xfrm>
            <a:off x="1815465" y="43815"/>
            <a:ext cx="1342390" cy="6447155"/>
          </a:xfrm>
          <a:prstGeom prst="rect">
            <a:avLst/>
          </a:prstGeom>
          <a:noFill/>
        </p:spPr>
        <p:txBody>
          <a:bodyPr wrap="square">
            <a:spAutoFit/>
          </a:bodyPr>
          <a:lstStyle/>
          <a:p>
            <a:pPr algn="ctr"/>
            <a:r>
              <a:rPr lang="en-US" altLang="zh-CN" sz="41300">
                <a:gradFill>
                  <a:gsLst>
                    <a:gs pos="0">
                      <a:srgbClr val="C705FB"/>
                    </a:gs>
                    <a:gs pos="100000">
                      <a:srgbClr val="1B1297"/>
                    </a:gs>
                  </a:gsLst>
                  <a:lin ang="5400000" scaled="1"/>
                </a:gradFill>
                <a:latin typeface="Microsoft YaHei Regular"/>
                <a:ea typeface="Microsoft YaHei Regular"/>
              </a:rPr>
              <a:t>1</a:t>
            </a:r>
            <a:endParaRPr lang="en-US" altLang="zh-CN" sz="41300">
              <a:gradFill>
                <a:gsLst>
                  <a:gs pos="0">
                    <a:srgbClr val="C705FB"/>
                  </a:gs>
                  <a:gs pos="100000">
                    <a:srgbClr val="1B1297"/>
                  </a:gs>
                </a:gsLst>
                <a:lin ang="5400000" scaled="1"/>
              </a:gradFill>
              <a:latin typeface="Microsoft YaHei Regular"/>
              <a:ea typeface="Microsoft YaHei Regul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4141094" cy="4769139"/>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sz="2000"/>
              <a:t>加入</a:t>
            </a:r>
            <a:r>
              <a:rPr lang="en-US" altLang="en-US" sz="2000"/>
              <a:t> Refault Distance </a:t>
            </a:r>
            <a:r>
              <a:rPr lang="zh-CN" altLang="zh-CN" sz="2000"/>
              <a:t>检测并和</a:t>
            </a:r>
            <a:r>
              <a:rPr lang="en-US" altLang="en-US" sz="2000"/>
              <a:t> PID </a:t>
            </a:r>
            <a:r>
              <a:rPr lang="zh-CN" altLang="zh-CN" sz="2000"/>
              <a:t>控制器协同工作，达到稳定</a:t>
            </a:r>
            <a:r>
              <a:rPr lang="en-US" altLang="en-US" sz="2000"/>
              <a:t> Workingset </a:t>
            </a:r>
            <a:r>
              <a:rPr lang="zh-CN" altLang="zh-CN" sz="2000"/>
              <a:t>效果。由于</a:t>
            </a:r>
            <a:r>
              <a:rPr lang="en-US" altLang="en-US" sz="2000"/>
              <a:t> MGLRU </a:t>
            </a:r>
            <a:r>
              <a:rPr lang="zh-CN" altLang="zh-CN" sz="2000"/>
              <a:t>兼容</a:t>
            </a:r>
            <a:r>
              <a:rPr lang="en-US" altLang="en-US" sz="2000"/>
              <a:t> Active / Inactive </a:t>
            </a:r>
            <a:r>
              <a:rPr lang="zh-CN" altLang="zh-CN" sz="2000"/>
              <a:t>计数，可无缝切入。</a:t>
            </a:r>
            <a:endParaRPr/>
          </a:p>
          <a:p>
            <a:pPr lvl="0"/>
            <a:r>
              <a:rPr lang="zh-CN" altLang="zh-CN" sz="2000"/>
              <a:t>尽量通过</a:t>
            </a:r>
            <a:r>
              <a:rPr lang="en-US" altLang="en-US" sz="2000"/>
              <a:t> Protect </a:t>
            </a:r>
            <a:r>
              <a:rPr lang="zh-CN" altLang="zh-CN" sz="2000"/>
              <a:t>来保护</a:t>
            </a:r>
            <a:r>
              <a:rPr lang="en-US" altLang="en-US" sz="2000"/>
              <a:t> Refault Page</a:t>
            </a:r>
            <a:r>
              <a:rPr lang="zh-CN" altLang="zh-CN" sz="2000"/>
              <a:t>，从而促使世代更迭，同时</a:t>
            </a:r>
            <a:r>
              <a:rPr lang="en-US" altLang="en-US" sz="2000"/>
              <a:t> PID </a:t>
            </a:r>
            <a:r>
              <a:rPr lang="zh-CN" altLang="zh-CN" sz="2000"/>
              <a:t>信息相对衰减缓慢，柔和有效保护一个</a:t>
            </a:r>
            <a:r>
              <a:rPr lang="en-US" altLang="en-US" sz="2000"/>
              <a:t> Tier </a:t>
            </a:r>
            <a:r>
              <a:rPr lang="zh-CN" altLang="zh-CN" sz="2000"/>
              <a:t>的</a:t>
            </a:r>
            <a:r>
              <a:rPr lang="en-US" altLang="en-US" sz="2000"/>
              <a:t> Working Set</a:t>
            </a:r>
            <a:r>
              <a:rPr lang="zh-CN" altLang="zh-CN" sz="2000"/>
              <a:t>，而非直接干预。</a:t>
            </a:r>
          </a:p>
          <a:p>
            <a:pPr lvl="0"/>
            <a:r>
              <a:rPr lang="zh-CN" altLang="zh-CN" sz="2000"/>
              <a:t>对于单次符合</a:t>
            </a:r>
            <a:r>
              <a:rPr lang="en-US" altLang="en-US" sz="2000"/>
              <a:t> Refault Distance </a:t>
            </a:r>
            <a:r>
              <a:rPr lang="zh-CN" altLang="zh-CN" sz="2000"/>
              <a:t>判断的页面采用上述策略。对于多次</a:t>
            </a:r>
            <a:r>
              <a:rPr lang="en-US" altLang="en-US" sz="2000"/>
              <a:t> Refault </a:t>
            </a:r>
            <a:r>
              <a:rPr lang="zh-CN" altLang="zh-CN" sz="2000"/>
              <a:t>页面进行</a:t>
            </a:r>
            <a:r>
              <a:rPr lang="en-US" altLang="en-US" sz="2000"/>
              <a:t> Activate </a:t>
            </a:r>
            <a:r>
              <a:rPr lang="zh-CN" altLang="zh-CN" sz="2000"/>
              <a:t>放到最新</a:t>
            </a:r>
            <a:r>
              <a:rPr lang="en-US" altLang="en-US" sz="2000"/>
              <a:t> Gen</a:t>
            </a:r>
            <a:r>
              <a:rPr lang="zh-CN" altLang="zh-CN" sz="2000"/>
              <a:t>。</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9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250">
                <a:solidFill>
                  <a:srgbClr val="FFFFFF"/>
                </a:solidFill>
                <a:latin typeface="Microsoft YaHei Regular"/>
                <a:ea typeface="Microsoft YaHei Regular"/>
              </a:rPr>
              <a:t>MGLRU</a:t>
            </a:r>
            <a:r>
              <a:rPr lang="zh-CN" altLang="zh-CN" sz="3250">
                <a:solidFill>
                  <a:srgbClr val="FFFFFF"/>
                </a:solidFill>
                <a:latin typeface="Microsoft YaHei Regular"/>
                <a:ea typeface="Microsoft YaHei Regular"/>
              </a:rPr>
              <a:t>：引入</a:t>
            </a:r>
            <a:r>
              <a:rPr lang="en-US" altLang="en-US" sz="3250">
                <a:solidFill>
                  <a:srgbClr val="FFFFFF"/>
                </a:solidFill>
                <a:latin typeface="Microsoft YaHei Regular"/>
                <a:ea typeface="Microsoft YaHei Regular"/>
              </a:rPr>
              <a:t> </a:t>
            </a:r>
            <a:r>
              <a:rPr lang="en-US" altLang="en-US" sz="3250">
                <a:solidFill>
                  <a:srgbClr val="FFFFFF"/>
                </a:solidFill>
                <a:latin typeface="Microsoft YaHei Regular"/>
                <a:ea typeface="Microsoft YaHei Regular"/>
              </a:rPr>
              <a:t>Refault Distance</a:t>
            </a:r>
          </a:p>
        </p:txBody>
      </p:sp>
      <p:pic>
        <p:nvPicPr>
          <p:cNvPr id="6" name=""/>
          <p:cNvPicPr>
            <a:picLocks noChangeAspect="1"/>
          </p:cNvPicPr>
          <p:nvPr/>
        </p:nvPicPr>
        <p:blipFill>
          <a:blip r:embed="rId3"/>
          <a:stretch/>
        </p:blipFill>
        <p:spPr>
          <a:xfrm rot="0" flipH="0" flipV="0">
            <a:off x="4546192" y="920158"/>
            <a:ext cx="7645871" cy="593790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4141094" cy="4769139"/>
          </a:xfrm>
          <a:prstGeom prst="rect">
            <a:avLst/>
          </a:prstGeom>
        </p:spPr>
        <p:txBody>
          <a:bodyPr vert="horz" lIns="91440" tIns="45720" rIns="91440" bIns="45720"/>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zh-CN" altLang="zh-CN" sz="1800"/>
              <a:t>重新定义</a:t>
            </a:r>
            <a:r>
              <a:rPr lang="en-US" altLang="en-US" sz="1800"/>
              <a:t> MGLRU </a:t>
            </a:r>
            <a:r>
              <a:rPr lang="zh-CN" altLang="zh-CN" sz="1800"/>
              <a:t>中</a:t>
            </a:r>
            <a:r>
              <a:rPr lang="en-US" altLang="en-US" sz="1800"/>
              <a:t> workingset_xxx vmstat</a:t>
            </a:r>
            <a:r>
              <a:rPr lang="zh-CN" altLang="zh-CN" sz="1800"/>
              <a:t>，便于客观反应情况：</a:t>
            </a:r>
            <a:endParaRPr/>
          </a:p>
          <a:p>
            <a:pPr lvl="0"/>
            <a:r>
              <a:rPr lang="en-US" altLang="en-US" sz="1800"/>
              <a:t>workingset_refault</a:t>
            </a:r>
            <a:r>
              <a:rPr lang="zh-CN" altLang="zh-CN"/>
              <a:t>：不变，有</a:t>
            </a:r>
            <a:r>
              <a:rPr lang="en-US" altLang="en-US"/>
              <a:t>shadow </a:t>
            </a:r>
            <a:r>
              <a:rPr lang="zh-CN" altLang="zh-CN"/>
              <a:t>的</a:t>
            </a:r>
            <a:r>
              <a:rPr lang="en-US" altLang="en-US"/>
              <a:t> page </a:t>
            </a:r>
            <a:r>
              <a:rPr lang="zh-CN" altLang="zh-CN"/>
              <a:t>换入数量。</a:t>
            </a:r>
          </a:p>
          <a:p>
            <a:pPr lvl="0"/>
            <a:r>
              <a:rPr lang="en-US" altLang="en-US" sz="1800"/>
              <a:t>workingset_activate</a:t>
            </a:r>
            <a:r>
              <a:rPr lang="zh-CN" altLang="zh-CN" sz="1800"/>
              <a:t>：现</a:t>
            </a:r>
            <a:r>
              <a:rPr lang="en-US" altLang="en-US" sz="1800"/>
              <a:t> MGLRU </a:t>
            </a:r>
            <a:r>
              <a:rPr lang="zh-CN" altLang="zh-CN" sz="1800"/>
              <a:t>中，指</a:t>
            </a:r>
            <a:r>
              <a:rPr lang="en-US" altLang="en-US" sz="1800"/>
              <a:t> Refault </a:t>
            </a:r>
            <a:r>
              <a:rPr lang="zh-CN" altLang="zh-CN" sz="1800"/>
              <a:t>回来的当前最老</a:t>
            </a:r>
            <a:r>
              <a:rPr lang="en-US" altLang="en-US" sz="1800"/>
              <a:t> Gen </a:t>
            </a:r>
            <a:r>
              <a:rPr lang="zh-CN" altLang="zh-CN" sz="1800"/>
              <a:t>的页。现专指</a:t>
            </a:r>
            <a:r>
              <a:rPr lang="en-US" altLang="en-US" sz="1800"/>
              <a:t> Refault Distance </a:t>
            </a:r>
            <a:r>
              <a:rPr lang="zh-CN" altLang="zh-CN" sz="1800"/>
              <a:t>满足判断的页。</a:t>
            </a:r>
          </a:p>
          <a:p>
            <a:pPr lvl="0"/>
            <a:r>
              <a:rPr lang="en-US" altLang="en-US" sz="1800"/>
              <a:t>workingset_restore</a:t>
            </a:r>
            <a:r>
              <a:rPr lang="zh-CN" altLang="zh-CN" sz="1800"/>
              <a:t>：</a:t>
            </a:r>
            <a:r>
              <a:rPr lang="en-US" altLang="en-US" sz="1800"/>
              <a:t> </a:t>
            </a:r>
            <a:r>
              <a:rPr lang="zh-CN" altLang="zh-CN" sz="1800"/>
              <a:t>现</a:t>
            </a:r>
            <a:r>
              <a:rPr lang="en-US" altLang="en-US" sz="1800"/>
              <a:t> MGLRU </a:t>
            </a:r>
            <a:r>
              <a:rPr lang="zh-CN" altLang="zh-CN" sz="1800"/>
              <a:t>中，指</a:t>
            </a:r>
            <a:r>
              <a:rPr lang="en-US" altLang="en-US" sz="1800"/>
              <a:t> Refault </a:t>
            </a:r>
            <a:r>
              <a:rPr lang="zh-CN" altLang="zh-CN" sz="1800"/>
              <a:t>回来的当前最老</a:t>
            </a:r>
            <a:r>
              <a:rPr lang="en-US" altLang="en-US" sz="1800"/>
              <a:t> Gen </a:t>
            </a:r>
            <a:r>
              <a:rPr lang="zh-CN" altLang="zh-CN" sz="1800"/>
              <a:t>的页，且该页之前被</a:t>
            </a:r>
            <a:r>
              <a:rPr lang="en-US" altLang="en-US" sz="1800"/>
              <a:t> Refence </a:t>
            </a:r>
            <a:r>
              <a:rPr lang="zh-CN" altLang="zh-CN" sz="1800"/>
              <a:t>过，二放入次老</a:t>
            </a:r>
            <a:r>
              <a:rPr lang="en-US" altLang="en-US" sz="1800"/>
              <a:t> Gen </a:t>
            </a:r>
            <a:r>
              <a:rPr lang="zh-CN" altLang="zh-CN" sz="1800"/>
              <a:t>的页。现在同时会统计符合</a:t>
            </a:r>
            <a:r>
              <a:rPr lang="en-US" altLang="en-US" sz="1800"/>
              <a:t> Refault Distance </a:t>
            </a:r>
            <a:r>
              <a:rPr lang="zh-CN" altLang="zh-CN" sz="1800"/>
              <a:t>检查的页。</a:t>
            </a:r>
          </a:p>
          <a:p>
            <a:pPr lvl="0"/>
            <a:r>
              <a:rPr lang="zh-CN" altLang="zh-CN" sz="1800"/>
              <a:t>测试显示，对于文件页：</a:t>
            </a:r>
          </a:p>
          <a:p>
            <a:pPr lvl="0"/>
            <a:r>
              <a:rPr lang="zh-CN" altLang="zh-CN" sz="1800"/>
              <a:t>在无</a:t>
            </a:r>
            <a:r>
              <a:rPr lang="en-US" altLang="en-US" sz="1800"/>
              <a:t> Swap </a:t>
            </a:r>
            <a:r>
              <a:rPr lang="zh-CN" altLang="zh-CN" sz="1800"/>
              <a:t>时可以更好建立</a:t>
            </a:r>
            <a:r>
              <a:rPr lang="en-US" altLang="en-US" sz="1800"/>
              <a:t> Workingset</a:t>
            </a:r>
            <a:r>
              <a:rPr lang="zh-CN" altLang="zh-CN" sz="1800"/>
              <a:t>。</a:t>
            </a:r>
          </a:p>
          <a:p>
            <a:pPr lvl="0"/>
            <a:r>
              <a:rPr lang="zh-CN" altLang="zh-CN" sz="1800"/>
              <a:t>在有</a:t>
            </a:r>
            <a:r>
              <a:rPr lang="en-US" altLang="en-US" sz="1800"/>
              <a:t> Swap </a:t>
            </a:r>
            <a:r>
              <a:rPr lang="zh-CN" altLang="zh-CN" sz="1800"/>
              <a:t>时可以亦可促进</a:t>
            </a:r>
            <a:r>
              <a:rPr lang="en-US" altLang="en-US" sz="1800"/>
              <a:t> Aging </a:t>
            </a:r>
            <a:r>
              <a:rPr lang="zh-CN" altLang="zh-CN" sz="1800"/>
              <a:t>换出冷匿名页。</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9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250">
                <a:solidFill>
                  <a:srgbClr val="FFFFFF"/>
                </a:solidFill>
                <a:latin typeface="Microsoft YaHei Regular"/>
                <a:ea typeface="Microsoft YaHei Regular"/>
              </a:rPr>
              <a:t>MGLRU</a:t>
            </a:r>
            <a:r>
              <a:rPr lang="zh-CN" altLang="zh-CN" sz="3250">
                <a:solidFill>
                  <a:srgbClr val="FFFFFF"/>
                </a:solidFill>
                <a:latin typeface="Microsoft YaHei Regular"/>
                <a:ea typeface="Microsoft YaHei Regular"/>
              </a:rPr>
              <a:t>：引入</a:t>
            </a:r>
            <a:r>
              <a:rPr lang="en-US" altLang="en-US" sz="3250">
                <a:solidFill>
                  <a:srgbClr val="FFFFFF"/>
                </a:solidFill>
                <a:latin typeface="Microsoft YaHei Regular"/>
                <a:ea typeface="Microsoft YaHei Regular"/>
              </a:rPr>
              <a:t> </a:t>
            </a:r>
            <a:r>
              <a:rPr lang="en-US" altLang="en-US" sz="3250">
                <a:solidFill>
                  <a:srgbClr val="FFFFFF"/>
                </a:solidFill>
                <a:latin typeface="Microsoft YaHei Regular"/>
                <a:ea typeface="Microsoft YaHei Regular"/>
              </a:rPr>
              <a:t>Refault Distance</a:t>
            </a:r>
          </a:p>
        </p:txBody>
      </p:sp>
      <p:pic>
        <p:nvPicPr>
          <p:cNvPr id="6" name=""/>
          <p:cNvPicPr>
            <a:picLocks noChangeAspect="1"/>
          </p:cNvPicPr>
          <p:nvPr/>
        </p:nvPicPr>
        <p:blipFill>
          <a:blip r:embed="rId3"/>
          <a:stretch/>
        </p:blipFill>
        <p:spPr>
          <a:xfrm rot="0" flipH="0" flipV="0">
            <a:off x="4546192" y="920158"/>
            <a:ext cx="7645871" cy="593790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a:t>
            </a:r>
            <a:r>
              <a:rPr lang="en-US" altLang="en-US">
                <a:solidFill>
                  <a:srgbClr val="FFFFFF"/>
                </a:solidFill>
              </a:rPr>
              <a:t>MGLRU</a:t>
            </a:r>
            <a:r>
              <a:rPr lang="zh-CN" altLang="zh-CN">
                <a:solidFill>
                  <a:srgbClr val="FFFFFF"/>
                </a:solidFill>
              </a:rPr>
              <a:t>）</a:t>
            </a:r>
            <a:endParaRPr/>
          </a:p>
        </p:txBody>
      </p:sp>
      <p:sp>
        <p:nvSpPr>
          <p:cNvPr id="9" name="内容占位符 2"/>
          <p:cNvSpPr>
            <a:spLocks noGrp="1"/>
          </p:cNvSpPr>
          <p:nvPr/>
        </p:nvSpPr>
        <p:spPr>
          <a:xfrm rot="0" flipH="0" flipV="0">
            <a:off x="415188" y="1287375"/>
            <a:ext cx="11513613"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MRLRU </a:t>
            </a:r>
            <a:r>
              <a:rPr lang="zh-CN" altLang="zh-CN"/>
              <a:t>测试结果：</a:t>
            </a:r>
          </a:p>
          <a:p>
            <a:pPr lvl="0"/>
            <a:r>
              <a:rPr lang="zh-CN" altLang="zh-CN"/>
              <a:t>在一个内存紧张的</a:t>
            </a:r>
            <a:r>
              <a:rPr lang="en-US" altLang="en-US"/>
              <a:t> MongoDB </a:t>
            </a:r>
            <a:r>
              <a:rPr lang="zh-CN" altLang="zh-CN"/>
              <a:t>三实例上的测试：</a:t>
            </a:r>
          </a:p>
        </p:txBody>
      </p:sp>
      <p:pic>
        <p:nvPicPr>
          <p:cNvPr id="10" name=""/>
          <p:cNvPicPr>
            <a:picLocks noChangeAspect="1"/>
          </p:cNvPicPr>
          <p:nvPr/>
        </p:nvPicPr>
        <p:blipFill>
          <a:blip r:embed="rId3"/>
          <a:stretch/>
        </p:blipFill>
        <p:spPr>
          <a:xfrm rot="0" flipH="0" flipV="0">
            <a:off x="64" y="2336009"/>
            <a:ext cx="12191936" cy="21835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a:t>
            </a:r>
            <a:r>
              <a:rPr lang="zh-CN" altLang="zh-CN">
                <a:solidFill>
                  <a:srgbClr val="FFFFFF"/>
                </a:solidFill>
              </a:rPr>
              <a:t>（</a:t>
            </a:r>
            <a:r>
              <a:rPr lang="en-US" altLang="en-US">
                <a:solidFill>
                  <a:srgbClr val="FFFFFF"/>
                </a:solidFill>
              </a:rPr>
              <a:t>MGLRU</a:t>
            </a:r>
            <a:r>
              <a:rPr lang="zh-CN" altLang="zh-CN">
                <a:solidFill>
                  <a:srgbClr val="FFFFFF"/>
                </a:solidFill>
              </a:rPr>
              <a:t>）</a:t>
            </a:r>
            <a:endParaRPr/>
          </a:p>
        </p:txBody>
      </p:sp>
      <p:sp>
        <p:nvSpPr>
          <p:cNvPr id="9" name="内容占位符 2"/>
          <p:cNvSpPr>
            <a:spLocks noGrp="1"/>
          </p:cNvSpPr>
          <p:nvPr/>
        </p:nvSpPr>
        <p:spPr>
          <a:xfrm rot="0" flipH="0" flipV="0">
            <a:off x="415188" y="1287375"/>
            <a:ext cx="11513613"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MRLRU </a:t>
            </a:r>
            <a:r>
              <a:rPr lang="zh-CN" altLang="zh-CN"/>
              <a:t>测试结果（</a:t>
            </a:r>
            <a:r>
              <a:rPr lang="en-US" altLang="en-US"/>
              <a:t>Patch </a:t>
            </a:r>
            <a:r>
              <a:rPr lang="zh-CN" altLang="zh-CN"/>
              <a:t>前，尽管有大量冷匿名页，均未被换出）：</a:t>
            </a:r>
          </a:p>
          <a:p>
            <a:pPr lvl="0"/>
            <a:r>
              <a:rPr lang="zh-CN" altLang="zh-CN"/>
              <a:t>在一个内存紧张的</a:t>
            </a:r>
            <a:r>
              <a:rPr lang="en-US" altLang="en-US"/>
              <a:t> MongoDB </a:t>
            </a:r>
            <a:r>
              <a:rPr lang="zh-CN" altLang="zh-CN"/>
              <a:t>三实例上的测试：</a:t>
            </a:r>
          </a:p>
        </p:txBody>
      </p:sp>
      <p:pic>
        <p:nvPicPr>
          <p:cNvPr id="10" name=""/>
          <p:cNvPicPr>
            <a:picLocks noChangeAspect="1"/>
          </p:cNvPicPr>
          <p:nvPr/>
        </p:nvPicPr>
        <p:blipFill>
          <a:blip r:embed="rId3"/>
          <a:stretch/>
        </p:blipFill>
        <p:spPr>
          <a:xfrm rot="0" flipH="0" flipV="0">
            <a:off x="474783" y="1609657"/>
            <a:ext cx="9028647" cy="52484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8" name=""/>
        <p:cNvGrpSpPr/>
        <p:nvPr/>
      </p:nvGrpSpPr>
      <p:grpSpPr>
        <a:xfrm/>
      </p:grpSpPr>
      <p:sp>
        <p:nvSpPr>
          <p:cNvPr id="7" name="标题 2"/>
          <p:cNvSpPr>
            <a:spLocks noGrp="1"/>
          </p:cNvSpPr>
          <p:nvPr>
            <p:ph type="title"/>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a:t>
            </a:r>
            <a:r>
              <a:rPr lang="zh-CN" altLang="zh-CN">
                <a:solidFill>
                  <a:srgbClr val="FFFFFF"/>
                </a:solidFill>
              </a:rPr>
              <a:t>（</a:t>
            </a:r>
            <a:r>
              <a:rPr lang="en-US" altLang="en-US">
                <a:solidFill>
                  <a:srgbClr val="FFFFFF"/>
                </a:solidFill>
              </a:rPr>
              <a:t>MGLRU</a:t>
            </a:r>
            <a:r>
              <a:rPr lang="zh-CN" altLang="zh-CN">
                <a:solidFill>
                  <a:srgbClr val="FFFFFF"/>
                </a:solidFill>
              </a:rPr>
              <a:t>）</a:t>
            </a:r>
            <a:endParaRPr/>
          </a:p>
        </p:txBody>
      </p:sp>
      <p:sp>
        <p:nvSpPr>
          <p:cNvPr id="9" name="内容占位符 2"/>
          <p:cNvSpPr>
            <a:spLocks noGrp="1"/>
          </p:cNvSpPr>
          <p:nvPr/>
        </p:nvSpPr>
        <p:spPr>
          <a:xfrm rot="0" flipH="0" flipV="0">
            <a:off x="415188" y="1287375"/>
            <a:ext cx="11513613" cy="4769139"/>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MRLRU </a:t>
            </a:r>
            <a:r>
              <a:rPr lang="zh-CN" altLang="zh-CN"/>
              <a:t>测试结果（</a:t>
            </a:r>
            <a:r>
              <a:rPr lang="en-US" altLang="en-US"/>
              <a:t>Patch</a:t>
            </a:r>
            <a:r>
              <a:rPr lang="zh-CN" altLang="zh-CN"/>
              <a:t>后，同样</a:t>
            </a:r>
            <a:r>
              <a:rPr lang="en-US" altLang="en-US"/>
              <a:t> Workload </a:t>
            </a:r>
            <a:r>
              <a:rPr lang="zh-CN" altLang="zh-CN"/>
              <a:t>避免了频繁</a:t>
            </a:r>
            <a:r>
              <a:rPr lang="en-US" altLang="en-US"/>
              <a:t> Thrasing </a:t>
            </a:r>
            <a:r>
              <a:rPr lang="zh-CN" altLang="zh-CN"/>
              <a:t>性能提高数倍）：</a:t>
            </a:r>
          </a:p>
          <a:p>
            <a:pPr lvl="0"/>
            <a:r>
              <a:rPr lang="zh-CN" altLang="zh-CN"/>
              <a:t>在一个内存紧张的</a:t>
            </a:r>
            <a:r>
              <a:rPr lang="en-US" altLang="en-US"/>
              <a:t> MongoDB </a:t>
            </a:r>
            <a:r>
              <a:rPr lang="zh-CN" altLang="zh-CN"/>
              <a:t>三实例上的测试：</a:t>
            </a:r>
          </a:p>
        </p:txBody>
      </p:sp>
      <p:pic>
        <p:nvPicPr>
          <p:cNvPr id="10" name=""/>
          <p:cNvPicPr>
            <a:picLocks noChangeAspect="1"/>
          </p:cNvPicPr>
          <p:nvPr/>
        </p:nvPicPr>
        <p:blipFill>
          <a:blip r:embed="rId3"/>
          <a:stretch/>
        </p:blipFill>
        <p:spPr>
          <a:xfrm rot="0" flipH="0" flipV="0">
            <a:off x="467129" y="1649883"/>
            <a:ext cx="9307984" cy="52081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3" name="内容占位符 2"/>
          <p:cNvSpPr>
            <a:spLocks noGrp="1"/>
          </p:cNvSpPr>
          <p:nvPr>
            <p:ph idx="1"/>
          </p:nvPr>
        </p:nvSpPr>
        <p:spPr>
          <a:xfrm rot="0" flipH="0" flipV="0">
            <a:off x="315188" y="1187375"/>
            <a:ext cx="11509664" cy="2555352"/>
          </a:xfrm>
        </p:spPr>
        <p:txBody>
          <a:bodyPr/>
          <a:lstStyle/>
          <a:p>
            <a:pPr lvl="0"/>
            <a:r>
              <a:rPr lang="en-US" altLang="en-US"/>
              <a:t>Before</a:t>
            </a:r>
            <a:r>
              <a:rPr lang="zh-CN" altLang="zh-CN"/>
              <a:t>：所有页面都沉积在最老的</a:t>
            </a:r>
            <a:r>
              <a:rPr lang="en-US" altLang="en-US"/>
              <a:t> Gen</a:t>
            </a:r>
            <a:r>
              <a:rPr lang="zh-CN" altLang="zh-CN"/>
              <a:t>，由于缺少</a:t>
            </a:r>
            <a:r>
              <a:rPr lang="en-US" altLang="en-US"/>
              <a:t> Promote / Protect  </a:t>
            </a:r>
            <a:r>
              <a:rPr lang="zh-CN" altLang="zh-CN"/>
              <a:t>也不会发生世代更迭。</a:t>
            </a:r>
            <a:endParaRPr/>
          </a:p>
        </p:txBody>
      </p:sp>
      <p:sp>
        <p:nvSpPr>
          <p:cNvPr id="5" name="内容占位符 2"/>
          <p:cNvSpPr>
            <a:spLocks noGrp="1"/>
          </p:cNvSpPr>
          <p:nvPr/>
        </p:nvSpPr>
        <p:spPr>
          <a:xfrm rot="0" flipH="0" flipV="0">
            <a:off x="315188" y="3742727"/>
            <a:ext cx="11451049" cy="2555352"/>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lvl="0"/>
            <a:r>
              <a:rPr lang="en-US" altLang="en-US"/>
              <a:t>After</a:t>
            </a:r>
            <a:r>
              <a:rPr lang="zh-CN" altLang="zh-CN"/>
              <a:t>：</a:t>
            </a:r>
            <a:r>
              <a:rPr lang="en-US" altLang="en-US"/>
              <a:t>Refault </a:t>
            </a:r>
            <a:r>
              <a:rPr lang="zh-CN" altLang="zh-CN"/>
              <a:t>页面被</a:t>
            </a:r>
            <a:r>
              <a:rPr lang="en-US" altLang="en-US"/>
              <a:t> Promote</a:t>
            </a:r>
            <a:r>
              <a:rPr lang="zh-CN" altLang="zh-CN"/>
              <a:t>，成功将原来</a:t>
            </a:r>
            <a:r>
              <a:rPr lang="en-US" altLang="en-US"/>
              <a:t> Active </a:t>
            </a:r>
            <a:r>
              <a:rPr lang="zh-CN" altLang="zh-CN"/>
              <a:t>（</a:t>
            </a:r>
            <a:r>
              <a:rPr lang="en-US" altLang="en-US"/>
              <a:t>Gen max_seq</a:t>
            </a:r>
            <a:r>
              <a:rPr lang="zh-CN" altLang="zh-CN"/>
              <a:t>）中的冷文件页换出。</a:t>
            </a:r>
          </a:p>
        </p:txBody>
      </p:sp>
      <p:sp>
        <p:nvSpPr>
          <p:cNvPr id="6" name="标题 2"/>
          <p:cNvSpPr>
            <a:spLocks noGrp="1"/>
          </p:cNvSpPr>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a:t>
            </a:r>
            <a:r>
              <a:rPr lang="zh-CN" altLang="zh-CN">
                <a:solidFill>
                  <a:srgbClr val="FFFFFF"/>
                </a:solidFill>
              </a:rPr>
              <a:t>（</a:t>
            </a:r>
            <a:r>
              <a:rPr lang="en-US" altLang="en-US">
                <a:solidFill>
                  <a:srgbClr val="FFFFFF"/>
                </a:solidFill>
              </a:rPr>
              <a:t>MGLRU</a:t>
            </a:r>
            <a:r>
              <a:rPr lang="zh-CN" altLang="zh-CN">
                <a:solidFill>
                  <a:srgbClr val="FFFFFF"/>
                </a:solidFill>
              </a:rPr>
              <a:t>）</a:t>
            </a:r>
            <a:endParaRPr/>
          </a:p>
        </p:txBody>
      </p:sp>
      <p:pic>
        <p:nvPicPr>
          <p:cNvPr id="7" name=""/>
          <p:cNvPicPr>
            <a:picLocks noChangeAspect="1"/>
          </p:cNvPicPr>
          <p:nvPr/>
        </p:nvPicPr>
        <p:blipFill>
          <a:blip r:embed="rId2"/>
          <a:srcRect l="0" t="5460" r="0" b="0"/>
          <a:stretch/>
        </p:blipFill>
        <p:spPr>
          <a:xfrm rot="0" flipH="0" flipV="0">
            <a:off x="64" y="1616743"/>
            <a:ext cx="12192000" cy="1992946"/>
          </a:xfrm>
          <a:prstGeom prst="rect">
            <a:avLst/>
          </a:prstGeom>
        </p:spPr>
      </p:pic>
      <p:pic>
        <p:nvPicPr>
          <p:cNvPr id="8" name=""/>
          <p:cNvPicPr>
            <a:picLocks noChangeAspect="1"/>
          </p:cNvPicPr>
          <p:nvPr/>
        </p:nvPicPr>
        <p:blipFill>
          <a:blip r:embed="rId3"/>
          <a:stretch/>
        </p:blipFill>
        <p:spPr>
          <a:xfrm rot="0" flipH="0" flipV="0">
            <a:off x="64" y="4342908"/>
            <a:ext cx="12192000" cy="195517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3" name="内容占位符 2"/>
          <p:cNvSpPr>
            <a:spLocks noGrp="1"/>
          </p:cNvSpPr>
          <p:nvPr>
            <p:ph idx="1"/>
          </p:nvPr>
        </p:nvSpPr>
        <p:spPr/>
        <p:txBody>
          <a:bodyPr/>
          <a:lstStyle/>
          <a:p>
            <a:pPr lvl="0"/>
            <a:r>
              <a:rPr lang="en-US" altLang="en-US"/>
              <a:t>MGLRU </a:t>
            </a:r>
            <a:r>
              <a:rPr lang="zh-CN" altLang="zh-CN"/>
              <a:t>在一些其他内存紧张场景中的测试：</a:t>
            </a:r>
            <a:endParaRPr/>
          </a:p>
          <a:p>
            <a:pPr lvl="0"/>
            <a:r>
              <a:rPr lang="zh-CN" altLang="zh-CN"/>
              <a:t>匿名页较多场景中，性能几乎无变化。</a:t>
            </a:r>
          </a:p>
          <a:p>
            <a:pPr lvl="0"/>
            <a:r>
              <a:rPr lang="zh-CN" altLang="zh-CN"/>
              <a:t>文件页较多场景中，性能有可见提升。</a:t>
            </a:r>
          </a:p>
        </p:txBody>
      </p:sp>
      <p:pic>
        <p:nvPicPr>
          <p:cNvPr id="5" name=""/>
          <p:cNvPicPr>
            <a:picLocks noChangeAspect="1"/>
          </p:cNvPicPr>
          <p:nvPr/>
        </p:nvPicPr>
        <p:blipFill>
          <a:blip r:embed="rId2"/>
          <a:stretch/>
        </p:blipFill>
        <p:spPr>
          <a:xfrm rot="0" flipH="0" flipV="0">
            <a:off x="7604174" y="1570673"/>
            <a:ext cx="3955082" cy="4002544"/>
          </a:xfrm>
          <a:prstGeom prst="rect">
            <a:avLst/>
          </a:prstGeom>
        </p:spPr>
      </p:pic>
      <p:sp>
        <p:nvSpPr>
          <p:cNvPr id="6" name="标题 2"/>
          <p:cNvSpPr>
            <a:spLocks noGrp="1"/>
          </p:cNvSpPr>
          <p:nvPr/>
        </p:nvSpPr>
        <p:spPr>
          <a:xfrm rot="0" flipH="0" flipV="0">
            <a:off x="180994" y="115598"/>
            <a:ext cx="8351406"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a:r>
              <a:rPr lang="zh-CN" altLang="zh-CN">
                <a:solidFill>
                  <a:srgbClr val="FFFFFF"/>
                </a:solidFill>
              </a:rPr>
              <a:t>实际测试</a:t>
            </a:r>
            <a:r>
              <a:rPr lang="zh-CN" altLang="zh-CN">
                <a:solidFill>
                  <a:srgbClr val="FFFFFF"/>
                </a:solidFill>
              </a:rPr>
              <a:t>（</a:t>
            </a:r>
            <a:r>
              <a:rPr lang="en-US" altLang="en-US">
                <a:solidFill>
                  <a:srgbClr val="FFFFFF"/>
                </a:solidFill>
              </a:rPr>
              <a:t>MGLRU</a:t>
            </a:r>
            <a:r>
              <a:rPr lang="zh-CN" altLang="zh-CN">
                <a:solidFill>
                  <a:srgbClr val="FFFFFF"/>
                </a:solidFill>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1535839" cy="1106574"/>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lvl="0" indent="0">
              <a:buNone/>
            </a:pPr>
            <a:r>
              <a:rPr lang="en-US" altLang="en-US"/>
              <a:t>Refault Distance </a:t>
            </a:r>
            <a:r>
              <a:rPr lang="zh-CN" altLang="zh-CN"/>
              <a:t>算法与</a:t>
            </a:r>
            <a:r>
              <a:rPr lang="en-US" altLang="en-US"/>
              <a:t> MGLRU </a:t>
            </a:r>
            <a:r>
              <a:rPr lang="zh-CN" altLang="zh-CN"/>
              <a:t>支持均已发送上游：</a:t>
            </a:r>
            <a:endParaRPr/>
          </a:p>
          <a:p>
            <a:pPr lvl="0"/>
            <a:r>
              <a:rPr lang="en-US" altLang="en-US"/>
              <a:t>https://lore.kernel.org/linux-mm/20230920190244.16839-1-ryncsn@gmail.com/T/</a:t>
            </a:r>
          </a:p>
        </p:txBody>
      </p:sp>
      <p:sp>
        <p:nvSpPr>
          <p:cNvPr id="5" name="标题 2"/>
          <p:cNvSpPr>
            <a:spLocks noGrp="1"/>
          </p:cNvSpPr>
          <p:nvPr/>
        </p:nvSpPr>
        <p:spPr>
          <a:xfrm rot="0" flipH="0" flipV="0">
            <a:off x="315188" y="80284"/>
            <a:ext cx="7405922"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zh-CN" altLang="zh-CN" sz="3600">
                <a:solidFill>
                  <a:srgbClr val="FFFFFF"/>
                </a:solidFill>
                <a:latin typeface="Microsoft YaHei Regular"/>
                <a:ea typeface="Microsoft YaHei Regular"/>
              </a:rPr>
              <a:t>上游进展</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lstStyle/>
          <a:p>
            <a:pPr algn="ctr"/>
            <a:r>
              <a:rPr lang="zh-CN" altLang="en-US">
                <a:solidFill>
                  <a:schemeClr val="bg1"/>
                </a:solidFill>
                <a:effectLst/>
              </a:rPr>
              <a:t>谢谢！</a:t>
            </a:r>
            <a:endParaRPr lang="zh-CN" altLang="en-US">
              <a:solidFill>
                <a:schemeClr val="bg1"/>
              </a:solidFill>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defTabSz="914400">
              <a:defRPr/>
            </a:pPr>
            <a:r>
              <a:rPr lang="en-US" altLang="en-US" sz="3600">
                <a:solidFill>
                  <a:srgbClr val="FFFFFF"/>
                </a:solidFill>
                <a:latin typeface="Microsoft YaHei Regular"/>
                <a:ea typeface="Microsoft YaHei Regular"/>
              </a:rPr>
              <a:t>Active-Inactive </a:t>
            </a:r>
            <a:r>
              <a:rPr lang="zh-CN" altLang="zh-CN" sz="3600">
                <a:solidFill>
                  <a:srgbClr val="FFFFFF"/>
                </a:solidFill>
                <a:latin typeface="Microsoft YaHei Regular"/>
                <a:ea typeface="Microsoft YaHei Regular"/>
              </a:rPr>
              <a:t>概述</a:t>
            </a:r>
            <a:endParaRPr lang="zh-CN" altLang="zh-CN"/>
          </a:p>
        </p:txBody>
      </p:sp>
      <p:pic>
        <p:nvPicPr>
          <p:cNvPr id="4" name=""/>
          <p:cNvPicPr>
            <a:picLocks noChangeAspect="1"/>
          </p:cNvPicPr>
          <p:nvPr/>
        </p:nvPicPr>
        <p:blipFill>
          <a:blip r:embed="rId2"/>
          <a:stretch/>
        </p:blipFill>
        <p:spPr>
          <a:xfrm rot="0" flipH="0" flipV="0">
            <a:off x="64" y="1211646"/>
            <a:ext cx="12192000" cy="5421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
    <p:spTree>
      <p:nvGrpSpPr>
        <p:cNvPr id="8" name=""/>
        <p:cNvGrpSpPr/>
        <p:nvPr/>
      </p:nvGrpSpPr>
      <p:grpSpPr>
        <a:xfrm/>
      </p:grpSpPr>
      <p:sp>
        <p:nvSpPr>
          <p:cNvPr id="3" name="内容占位符 2"/>
          <p:cNvSpPr>
            <a:spLocks noGrp="1"/>
          </p:cNvSpPr>
          <p:nvPr>
            <p:ph idx="1"/>
          </p:nvPr>
        </p:nvSpPr>
        <p:spPr/>
        <p:txBody>
          <a:bodyPr>
            <a:normAutofit fontScale="100000"/>
          </a:bodyPr>
          <a:lstStyle/>
          <a:p>
            <a:pPr marL="342900" lvl="0" indent="-342900">
              <a:buFont typeface="Arial" charset="0"/>
              <a:buChar char="•"/>
            </a:pPr>
            <a:r>
              <a:rPr lang="zh-CN" altLang="zh-CN"/>
              <a:t>分为两个</a:t>
            </a:r>
            <a:r>
              <a:rPr lang="en-US" altLang="en-US"/>
              <a:t> LRU</a:t>
            </a:r>
            <a:r>
              <a:rPr lang="zh-CN" altLang="zh-CN"/>
              <a:t>：</a:t>
            </a:r>
            <a:r>
              <a:rPr lang="en-US" altLang="en-US"/>
              <a:t>Inactive LRU </a:t>
            </a:r>
            <a:r>
              <a:rPr lang="zh-CN" altLang="zh-CN"/>
              <a:t>与</a:t>
            </a:r>
            <a:r>
              <a:rPr lang="en-US" altLang="en-US"/>
              <a:t> Active LRU </a:t>
            </a:r>
            <a:r>
              <a:rPr lang="zh-CN" altLang="zh-CN"/>
              <a:t>（文件页与匿名页互相独立，暂不论述）。</a:t>
            </a:r>
            <a:endParaRPr/>
          </a:p>
          <a:p>
            <a:pPr marL="342900" lvl="0" indent="-342900">
              <a:buFont typeface="Arial" charset="0"/>
              <a:buChar char="•"/>
            </a:pPr>
            <a:r>
              <a:rPr lang="zh-CN" altLang="zh-CN"/>
              <a:t>新增页面默认放入</a:t>
            </a:r>
            <a:r>
              <a:rPr lang="en-US" altLang="en-US"/>
              <a:t> Inactive LRU</a:t>
            </a:r>
            <a:r>
              <a:rPr lang="zh-CN" altLang="zh-CN"/>
              <a:t>，当再次被访问后才会移动至</a:t>
            </a:r>
            <a:r>
              <a:rPr lang="en-US" altLang="en-US"/>
              <a:t> Active LRU</a:t>
            </a:r>
            <a:r>
              <a:rPr lang="zh-CN" altLang="zh-CN"/>
              <a:t>。</a:t>
            </a:r>
          </a:p>
          <a:p>
            <a:pPr marL="342900" lvl="0" indent="-342900">
              <a:buFont typeface="Arial" charset="0"/>
              <a:buChar char="•"/>
            </a:pPr>
            <a:r>
              <a:rPr lang="zh-CN" altLang="zh-CN"/>
              <a:t>内存出现压力开始内存</a:t>
            </a:r>
            <a:r>
              <a:rPr lang="en-US" altLang="en-US"/>
              <a:t> Eviction </a:t>
            </a:r>
            <a:r>
              <a:rPr lang="zh-CN" altLang="zh-CN"/>
              <a:t>时，仅从</a:t>
            </a:r>
            <a:r>
              <a:rPr lang="en-US" altLang="en-US"/>
              <a:t> Inactive LRU </a:t>
            </a:r>
            <a:r>
              <a:rPr lang="zh-CN" altLang="zh-CN"/>
              <a:t>末尾开始回收。</a:t>
            </a:r>
          </a:p>
          <a:p>
            <a:pPr marL="342900" lvl="0" indent="-342900">
              <a:buFont typeface="Arial" charset="0"/>
              <a:buChar char="•"/>
            </a:pPr>
            <a:r>
              <a:rPr lang="zh-CN" altLang="zh-CN"/>
              <a:t>如果</a:t>
            </a:r>
            <a:r>
              <a:rPr lang="en-US" altLang="en-US"/>
              <a:t> Inactive LRU </a:t>
            </a:r>
            <a:r>
              <a:rPr lang="zh-CN" altLang="zh-CN"/>
              <a:t>中页面数量较低，则从</a:t>
            </a:r>
            <a:r>
              <a:rPr lang="en-US" altLang="en-US"/>
              <a:t> Active LRU </a:t>
            </a:r>
            <a:r>
              <a:rPr lang="zh-CN" altLang="zh-CN"/>
              <a:t>末尾开始移动页面到</a:t>
            </a:r>
            <a:r>
              <a:rPr lang="en-US" altLang="en-US"/>
              <a:t> Inactive </a:t>
            </a:r>
            <a:r>
              <a:rPr lang="en-US" altLang="en-US"/>
              <a:t>LRU</a:t>
            </a:r>
            <a:r>
              <a:rPr lang="zh-CN" altLang="zh-CN"/>
              <a:t>。</a:t>
            </a:r>
          </a:p>
          <a:p>
            <a:pPr marL="342900" lvl="0" indent="-342900">
              <a:buFont typeface="Arial" charset="0"/>
              <a:buChar char="•"/>
            </a:pPr>
            <a:r>
              <a:rPr lang="zh-CN" altLang="zh-CN"/>
              <a:t>两级</a:t>
            </a:r>
            <a:r>
              <a:rPr lang="en-US" altLang="en-US"/>
              <a:t> LRU </a:t>
            </a:r>
            <a:r>
              <a:rPr lang="zh-CN" altLang="zh-CN"/>
              <a:t>防止单次使用的页面冲击已有</a:t>
            </a:r>
            <a:r>
              <a:rPr lang="en-US" altLang="en-US"/>
              <a:t> Working Set </a:t>
            </a:r>
            <a:r>
              <a:rPr lang="zh-CN" altLang="zh-CN"/>
              <a:t>（由</a:t>
            </a:r>
            <a:r>
              <a:rPr lang="en-US" altLang="en-US"/>
              <a:t> Active LRU </a:t>
            </a:r>
            <a:r>
              <a:rPr lang="zh-CN" altLang="zh-CN"/>
              <a:t>保护）。</a:t>
            </a:r>
          </a:p>
          <a:p>
            <a:pPr marL="342900" lvl="0" indent="-342900">
              <a:buFont typeface="Arial" charset="0"/>
              <a:buChar char="•"/>
            </a:pPr>
            <a:r>
              <a:rPr lang="en-US" altLang="en-US"/>
              <a:t>Working Set</a:t>
            </a:r>
            <a:r>
              <a:rPr lang="zh-CN" altLang="zh-CN"/>
              <a:t>：</a:t>
            </a:r>
            <a:r>
              <a:rPr lang="zh-CN" altLang="zh-CN"/>
              <a:t>指一个应用在一段时间内正常工作所需的常驻常访问的每个内存热页合集。</a:t>
            </a:r>
          </a:p>
        </p:txBody>
      </p:sp>
      <p:sp>
        <p:nvSpPr>
          <p:cNvPr id="7" name="标题 2"/>
          <p:cNvSpPr>
            <a:spLocks noGrp="1"/>
          </p:cNvSpPr>
          <p:nvPr>
            <p:ph type="title"/>
          </p:nvPr>
        </p:nvSpPr>
        <p:spPr/>
        <p:txBody>
          <a:bodyPr/>
          <a:lstStyle/>
          <a:p>
            <a:pPr lvl="0" defTabSz="914400">
              <a:defRPr/>
            </a:pPr>
            <a:r>
              <a:rPr lang="en-US" altLang="en-US" sz="3600">
                <a:solidFill>
                  <a:srgbClr val="FFFFFF"/>
                </a:solidFill>
                <a:latin typeface="Microsoft YaHei Regular"/>
                <a:ea typeface="Microsoft YaHei Regular"/>
              </a:rPr>
              <a:t>Active-Inactive </a:t>
            </a:r>
            <a:r>
              <a:rPr lang="zh-CN" altLang="zh-CN" sz="3600">
                <a:solidFill>
                  <a:srgbClr val="FFFFFF"/>
                </a:solidFill>
                <a:latin typeface="Microsoft YaHei Regular"/>
                <a:ea typeface="Microsoft YaHei Regular"/>
              </a:rPr>
              <a:t>概述</a:t>
            </a:r>
            <a:endParaRPr lang="zh-CN" altLang="zh-CN"/>
          </a:p>
        </p:txBody>
      </p:sp>
      <p:pic>
        <p:nvPicPr>
          <p:cNvPr id="9" name=""/>
          <p:cNvPicPr>
            <a:picLocks noChangeAspect="1"/>
          </p:cNvPicPr>
          <p:nvPr/>
        </p:nvPicPr>
        <p:blipFill>
          <a:blip r:embed="rId2"/>
          <a:stretch/>
        </p:blipFill>
        <p:spPr>
          <a:xfrm rot="0" flipH="0" flipV="0">
            <a:off x="262676" y="3571944"/>
            <a:ext cx="4517645" cy="3286119"/>
          </a:xfrm>
          <a:prstGeom prst="rect">
            <a:avLst/>
          </a:prstGeom>
        </p:spPr>
      </p:pic>
      <p:pic>
        <p:nvPicPr>
          <p:cNvPr id="10" name=""/>
          <p:cNvPicPr>
            <a:picLocks noChangeAspect="1"/>
          </p:cNvPicPr>
          <p:nvPr/>
        </p:nvPicPr>
        <p:blipFill>
          <a:blip r:embed="rId3"/>
          <a:stretch/>
        </p:blipFill>
        <p:spPr>
          <a:xfrm rot="0" flipH="0" flipV="0">
            <a:off x="4822330" y="3571944"/>
            <a:ext cx="7369733" cy="32861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
    <p:bg>
      <p:bgPr>
        <a:blipFill rotWithShape="1">
          <a:blip r:embed="rId2"/>
          <a:stretch/>
        </a:blipFill>
      </p:bgPr>
    </p:bg>
    <p:spTree>
      <p:nvGrpSpPr>
        <p:cNvPr id="4" name=""/>
        <p:cNvGrpSpPr/>
        <p:nvPr/>
      </p:nvGrpSpPr>
      <p:grpSpPr>
        <a:xfrm/>
      </p:grpSpPr>
      <p:sp>
        <p:nvSpPr>
          <p:cNvPr id="3" name="内容占位符 2"/>
          <p:cNvSpPr>
            <a:spLocks noGrp="1"/>
          </p:cNvSpPr>
          <p:nvPr>
            <p:ph idx="1"/>
          </p:nvPr>
        </p:nvSpPr>
        <p:spPr>
          <a:xfrm rot="0" flipH="0" flipV="0">
            <a:off x="315188" y="1187375"/>
            <a:ext cx="10938164" cy="2531527"/>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理想情况下</a:t>
            </a:r>
            <a:r>
              <a:rPr lang="en-US" altLang="en-US"/>
              <a:t> LRU </a:t>
            </a:r>
            <a:r>
              <a:rPr lang="zh-CN" altLang="zh-CN"/>
              <a:t>可以很好得防止</a:t>
            </a:r>
            <a:r>
              <a:rPr lang="en-US" altLang="en-US"/>
              <a:t> Working Set </a:t>
            </a:r>
            <a:r>
              <a:rPr lang="zh-CN" altLang="zh-CN"/>
              <a:t>被单次使用的页面冲击。</a:t>
            </a:r>
            <a:endParaRPr/>
          </a:p>
          <a:p>
            <a:pPr marL="342900" lvl="0" indent="-342900">
              <a:buFont typeface="Arial" charset="0"/>
              <a:buChar char="•"/>
            </a:pPr>
            <a:r>
              <a:rPr lang="zh-CN" altLang="zh-CN"/>
              <a:t>例如：假设场景中</a:t>
            </a:r>
            <a:r>
              <a:rPr lang="en-US" altLang="en-US"/>
              <a:t> NR_inactive </a:t>
            </a:r>
            <a:r>
              <a:rPr lang="zh-CN" altLang="zh-CN"/>
              <a:t>为</a:t>
            </a:r>
            <a:r>
              <a:rPr lang="en-US" altLang="en-US"/>
              <a:t> 8</a:t>
            </a:r>
            <a:r>
              <a:rPr lang="zh-CN" altLang="zh-CN"/>
              <a:t>，一个</a:t>
            </a:r>
            <a:r>
              <a:rPr lang="en-US" altLang="en-US"/>
              <a:t> App </a:t>
            </a:r>
            <a:r>
              <a:rPr lang="zh-CN" altLang="zh-CN"/>
              <a:t>对其</a:t>
            </a:r>
            <a:r>
              <a:rPr lang="en-US" altLang="en-US"/>
              <a:t> Working Set </a:t>
            </a:r>
            <a:r>
              <a:rPr lang="zh-CN" altLang="zh-CN"/>
              <a:t>（</a:t>
            </a:r>
            <a:r>
              <a:rPr lang="en-US" altLang="en-US"/>
              <a:t>6 pages</a:t>
            </a:r>
            <a:r>
              <a:rPr lang="zh-CN" altLang="zh-CN"/>
              <a:t>）中的页面循环访问，页面循环进入</a:t>
            </a:r>
            <a:r>
              <a:rPr lang="en-US" altLang="en-US"/>
              <a:t> Inactive LRU</a:t>
            </a:r>
            <a:r>
              <a:rPr lang="zh-CN" altLang="zh-CN"/>
              <a:t>，且则第二次访问其中页面时，由于</a:t>
            </a:r>
            <a:r>
              <a:rPr lang="en-US" altLang="en-US"/>
              <a:t> NR_inactive </a:t>
            </a:r>
            <a:r>
              <a:rPr lang="zh-CN" altLang="zh-CN"/>
              <a:t>长度大于</a:t>
            </a:r>
            <a:r>
              <a:rPr lang="en-US" altLang="en-US"/>
              <a:t> 6 </a:t>
            </a:r>
            <a:r>
              <a:rPr lang="zh-CN" altLang="zh-CN"/>
              <a:t>所以页面均在主存内，便会最终使得页面被</a:t>
            </a:r>
            <a:r>
              <a:rPr lang="en-US" altLang="en-US"/>
              <a:t> Promote</a:t>
            </a:r>
            <a:r>
              <a:rPr lang="zh-CN" altLang="zh-CN"/>
              <a:t>，应用</a:t>
            </a:r>
            <a:r>
              <a:rPr lang="en-US" altLang="en-US"/>
              <a:t> Working Set </a:t>
            </a:r>
            <a:r>
              <a:rPr lang="zh-CN" altLang="zh-CN"/>
              <a:t>常驻热页得以保留，不受单次使用页面冲击。</a:t>
            </a:r>
          </a:p>
          <a:p>
            <a:pPr marL="342900" lvl="0" indent="-342900">
              <a:buFont typeface="Arial" charset="0"/>
              <a:buChar char="•"/>
            </a:pPr>
            <a:r>
              <a:rPr lang="zh-CN" altLang="zh-CN"/>
              <a:t>同时</a:t>
            </a:r>
            <a:r>
              <a:rPr lang="en-US" altLang="en-US"/>
              <a:t> App </a:t>
            </a:r>
            <a:r>
              <a:rPr lang="zh-CN" altLang="zh-CN"/>
              <a:t>需要访问大量</a:t>
            </a:r>
            <a:r>
              <a:rPr lang="en-US" altLang="en-US"/>
              <a:t> &gt; NR_inactive + NR_active </a:t>
            </a:r>
            <a:r>
              <a:rPr lang="zh-CN" altLang="zh-CN"/>
              <a:t>的单次使用页面（缓存，临时页等），将仅存于</a:t>
            </a:r>
            <a:r>
              <a:rPr lang="en-US" altLang="en-US"/>
              <a:t> Inactive LRU </a:t>
            </a:r>
            <a:r>
              <a:rPr lang="zh-CN" altLang="zh-CN"/>
              <a:t>且被依次换出，不影响</a:t>
            </a:r>
            <a:r>
              <a:rPr lang="en-US" altLang="en-US"/>
              <a:t> Working Set </a:t>
            </a:r>
            <a:r>
              <a:rPr lang="zh-CN" altLang="zh-CN"/>
              <a:t>常驻热页。</a:t>
            </a:r>
          </a:p>
        </p:txBody>
      </p:sp>
      <p:sp>
        <p:nvSpPr>
          <p:cNvPr id="5" name="标题 2"/>
          <p:cNvSpPr>
            <a:spLocks noGrp="1"/>
          </p:cNvSpPr>
          <p:nvPr/>
        </p:nvSpPr>
        <p:spPr>
          <a:xfrm>
            <a:off x="315188" y="80284"/>
            <a:ext cx="5794664" cy="662782"/>
          </a:xfrm>
          <a:prstGeom prst="rect">
            <a:avLst/>
          </a:prstGeom>
        </p:spPr>
        <p:txBody>
          <a:bodyPr vert="horz" lIns="91440" tIns="45720" rIns="91440" bIns="45720" anchor="ctr">
            <a:normAutofit fontScale="100000"/>
          </a:bodyPr>
          <a:lstStyle>
            <a:lvl1pPr marL="0" lvl="0" algn="l" defTabSz="914400">
              <a:lnSpc>
                <a:spcPct val="90000"/>
              </a:lnSpc>
              <a:spcBef>
                <a:spcPct val="0"/>
              </a:spcBef>
              <a:buNone/>
              <a:defRPr sz="2800" b="1" kern="1200">
                <a:solidFill>
                  <a:schemeClr val="tx1"/>
                </a:solidFill>
                <a:latin typeface="Microsoft YaHei"/>
                <a:ea typeface="Microsoft YaHei"/>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defTabSz="914400">
              <a:defRPr/>
            </a:pPr>
            <a:r>
              <a:rPr lang="en-US" altLang="en-US" sz="3600">
                <a:solidFill>
                  <a:srgbClr val="FFFFFF"/>
                </a:solidFill>
                <a:latin typeface="Microsoft YaHei Regular"/>
                <a:ea typeface="Microsoft YaHei Regular"/>
              </a:rPr>
              <a:t>Active-Inactive </a:t>
            </a:r>
            <a:r>
              <a:rPr lang="zh-CN" altLang="zh-CN" sz="3600">
                <a:solidFill>
                  <a:srgbClr val="FFFFFF"/>
                </a:solidFill>
                <a:latin typeface="Microsoft YaHei Regular"/>
                <a:ea typeface="Microsoft YaHei Regular"/>
              </a:rPr>
              <a:t>概述</a:t>
            </a:r>
            <a:endParaRPr lang="zh-CN" altLang="zh-CN"/>
          </a:p>
        </p:txBody>
      </p:sp>
      <p:pic>
        <p:nvPicPr>
          <p:cNvPr id="6" name=""/>
          <p:cNvPicPr>
            <a:picLocks noChangeAspect="1"/>
          </p:cNvPicPr>
          <p:nvPr/>
        </p:nvPicPr>
        <p:blipFill>
          <a:blip r:embed="rId3"/>
          <a:srcRect l="0" t="6838" r="0" b="0"/>
          <a:stretch/>
        </p:blipFill>
        <p:spPr>
          <a:xfrm rot="0" flipH="0" flipV="0">
            <a:off x="3502333" y="3663525"/>
            <a:ext cx="8689731" cy="31945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p:bgPr>
    </p:bg>
    <p:spTree>
      <p:nvGrpSpPr>
        <p:cNvPr id="1" name=""/>
        <p:cNvGrpSpPr/>
        <p:nvPr/>
      </p:nvGrpSpPr>
      <p:grpSpPr>
        <a:xfrm>
          <a:off x="0" y="0"/>
          <a:ext cx="0" cy="0"/>
          <a:chOff x="0" y="0"/>
          <a:chExt cx="0" cy="0"/>
        </a:xfrm>
      </p:grpSpPr>
      <p:sp>
        <p:nvSpPr>
          <p:cNvPr id="3" name="标题 2"/>
          <p:cNvSpPr>
            <a:spLocks noGrp="1"/>
          </p:cNvSpPr>
          <p:nvPr>
            <p:ph type="title"/>
          </p:nvPr>
        </p:nvSpPr>
        <p:spPr>
          <a:xfrm>
            <a:off x="315188" y="80284"/>
            <a:ext cx="5794664" cy="662782"/>
          </a:xfrm>
          <a:prstGeom prst="rect">
            <a:avLst/>
          </a:prstGeom>
        </p:spPr>
        <p:txBody>
          <a:bodyPr vert="horz" lIns="91440" tIns="45720" rIns="91440" bIns="45720" anchor="ctr">
            <a:normAutofit fontScale="100000"/>
          </a:bodyPr>
          <a:lstStyle>
            <a:lvl1pPr lvl="0" algn="l" defTabSz="914400">
              <a:lnSpc>
                <a:spcPct val="90000"/>
              </a:lnSpc>
              <a:spcBef>
                <a:spcPct val="0"/>
              </a:spcBef>
              <a:buNone/>
              <a:defRPr sz="2800" b="1" kern="1200">
                <a:solidFill>
                  <a:schemeClr val="tx1"/>
                </a:solidFill>
                <a:latin typeface="Microsoft YaHei"/>
                <a:ea typeface="Microsoft YaHei"/>
              </a:defRPr>
            </a:lvl1pPr>
          </a:lstStyle>
          <a:p>
            <a:pPr lvl="0" defTabSz="914400">
              <a:defRPr/>
            </a:pPr>
            <a:r>
              <a:rPr lang="en-US" altLang="en-US" sz="3600">
                <a:solidFill>
                  <a:srgbClr val="FFFFFF"/>
                </a:solidFill>
                <a:latin typeface="Microsoft YaHei Regular"/>
                <a:ea typeface="Microsoft YaHei Regular"/>
              </a:rPr>
              <a:t>Active-Inactive </a:t>
            </a:r>
            <a:r>
              <a:rPr lang="zh-CN" altLang="zh-CN" sz="3600">
                <a:solidFill>
                  <a:srgbClr val="FFFFFF"/>
                </a:solidFill>
                <a:latin typeface="Microsoft YaHei Regular"/>
                <a:ea typeface="Microsoft YaHei Regular"/>
              </a:rPr>
              <a:t>概述</a:t>
            </a:r>
            <a:endParaRPr lang="zh-CN" altLang="zh-CN"/>
          </a:p>
        </p:txBody>
      </p:sp>
      <p:sp>
        <p:nvSpPr>
          <p:cNvPr id="4" name="内容占位符 2"/>
          <p:cNvSpPr>
            <a:spLocks noGrp="1"/>
          </p:cNvSpPr>
          <p:nvPr/>
        </p:nvSpPr>
        <p:spPr>
          <a:xfrm rot="0" flipH="0" flipV="0">
            <a:off x="315188" y="1187375"/>
            <a:ext cx="10938164" cy="833135"/>
          </a:xfrm>
          <a:prstGeom prst="rect">
            <a:avLst/>
          </a:prstGeom>
        </p:spPr>
        <p:txBody>
          <a:bodyPr vert="horz" lIns="91440" tIns="45720" rIns="91440" bIns="45720">
            <a:normAutofit fontScale="100000"/>
          </a:bodyPr>
          <a:lstStyle>
            <a:lvl1pPr marL="0" lvl="0" indent="0" algn="l" defTabSz="914400">
              <a:lnSpc>
                <a:spcPct val="90000"/>
              </a:lnSpc>
              <a:spcBef>
                <a:spcPts val="1000"/>
              </a:spcBef>
              <a:buFont typeface="Arial" charset="0"/>
              <a:buNone/>
              <a:defRPr sz="2000" kern="1200">
                <a:solidFill>
                  <a:schemeClr val="tx1"/>
                </a:solidFill>
                <a:latin typeface="Microsoft YaHei"/>
                <a:ea typeface="Microsoft YaHei"/>
              </a:defRPr>
            </a:lvl1pPr>
            <a:lvl2pPr marL="457200" lvl="1" indent="0" algn="l" defTabSz="914400">
              <a:lnSpc>
                <a:spcPct val="90000"/>
              </a:lnSpc>
              <a:spcBef>
                <a:spcPts val="500"/>
              </a:spcBef>
              <a:buFont typeface="Arial" charset="0"/>
              <a:buNone/>
              <a:defRPr sz="1800" kern="1200">
                <a:solidFill>
                  <a:schemeClr val="tx1"/>
                </a:solidFill>
                <a:latin typeface="Microsoft YaHei"/>
                <a:ea typeface="Microsoft YaHei"/>
              </a:defRPr>
            </a:lvl2pPr>
            <a:lvl3pPr marL="914400" lvl="2" indent="0" algn="l" defTabSz="914400">
              <a:lnSpc>
                <a:spcPct val="90000"/>
              </a:lnSpc>
              <a:spcBef>
                <a:spcPts val="500"/>
              </a:spcBef>
              <a:buFont typeface="Arial" charset="0"/>
              <a:buNone/>
              <a:defRPr sz="1800" kern="1200">
                <a:solidFill>
                  <a:schemeClr val="tx1"/>
                </a:solidFill>
                <a:latin typeface="Microsoft YaHei"/>
                <a:ea typeface="Microsoft YaHei"/>
              </a:defRPr>
            </a:lvl3pPr>
            <a:lvl4pPr marL="1371600" lvl="3" indent="0" algn="l" defTabSz="914400">
              <a:lnSpc>
                <a:spcPct val="90000"/>
              </a:lnSpc>
              <a:spcBef>
                <a:spcPts val="500"/>
              </a:spcBef>
              <a:buFont typeface="Arial" charset="0"/>
              <a:buNone/>
              <a:defRPr sz="1800" kern="1200">
                <a:solidFill>
                  <a:schemeClr val="tx1"/>
                </a:solidFill>
                <a:latin typeface="Microsoft YaHei"/>
                <a:ea typeface="Microsoft YaHei"/>
              </a:defRPr>
            </a:lvl4pPr>
            <a:lvl5pPr marL="1828800" lvl="4" indent="0" algn="l" defTabSz="914400">
              <a:lnSpc>
                <a:spcPct val="90000"/>
              </a:lnSpc>
              <a:spcBef>
                <a:spcPts val="500"/>
              </a:spcBef>
              <a:buFont typeface="Arial" charset="0"/>
              <a:buNone/>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42900" lvl="0" indent="-342900">
              <a:buFont typeface="Arial" charset="0"/>
              <a:buChar char="•"/>
            </a:pPr>
            <a:r>
              <a:rPr lang="zh-CN" altLang="zh-CN"/>
              <a:t>有</a:t>
            </a:r>
            <a:r>
              <a:rPr lang="en-US" altLang="en-US"/>
              <a:t> IO / Anon Cost </a:t>
            </a:r>
            <a:r>
              <a:rPr lang="zh-CN" altLang="zh-CN"/>
              <a:t>平衡等特性，略过。</a:t>
            </a:r>
          </a:p>
          <a:p>
            <a:pPr marL="342900" lvl="0" indent="-342900">
              <a:buFont typeface="Arial" charset="0"/>
              <a:buChar char="•"/>
            </a:pPr>
            <a:r>
              <a:rPr lang="zh-CN" altLang="zh-CN"/>
              <a:t>有</a:t>
            </a:r>
            <a:r>
              <a:rPr lang="en-US" altLang="en-US"/>
              <a:t> Rmap </a:t>
            </a:r>
            <a:r>
              <a:rPr lang="zh-CN" altLang="zh-CN"/>
              <a:t>负载过大，探测较为被动，分级较为简单等潜在问题。</a:t>
            </a:r>
          </a:p>
        </p:txBody>
      </p:sp>
      <p:pic>
        <p:nvPicPr>
          <p:cNvPr id="5" name=""/>
          <p:cNvPicPr>
            <a:picLocks noChangeAspect="1"/>
          </p:cNvPicPr>
          <p:nvPr/>
        </p:nvPicPr>
        <p:blipFill>
          <a:blip r:embed="rId3"/>
          <a:stretch/>
        </p:blipFill>
        <p:spPr>
          <a:xfrm rot="0" flipH="0" flipV="0">
            <a:off x="2898698" y="2725196"/>
            <a:ext cx="9293366" cy="41328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p:bgPr>
    </p:bg>
    <p:spTree>
      <p:nvGrpSpPr>
        <p:cNvPr id="1" name=""/>
        <p:cNvGrpSpPr/>
        <p:nvPr/>
      </p:nvGrpSpPr>
      <p:grpSpPr/>
      <p:sp>
        <p:nvSpPr>
          <p:cNvPr id="20" name="平行四边形 19"/>
          <p:cNvSpPr/>
          <p:nvPr/>
        </p:nvSpPr>
        <p:spPr>
          <a:xfrm rot="10800000">
            <a:off x="2555240" y="2547547"/>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9" name="平行四边形 18"/>
          <p:cNvSpPr/>
          <p:nvPr/>
        </p:nvSpPr>
        <p:spPr>
          <a:xfrm rot="10800000">
            <a:off x="2419259" y="2420256"/>
            <a:ext cx="7837714" cy="2627087"/>
          </a:xfrm>
          <a:prstGeom prst="parallelogram">
            <a:avLst>
              <a:gd name="adj" fmla="val 19475"/>
            </a:avLst>
          </a:prstGeom>
          <a:noFill/>
          <a:ln w="12700">
            <a:gradFill>
              <a:gsLst>
                <a:gs pos="0">
                  <a:srgbClr val="C705FB"/>
                </a:gs>
                <a:gs pos="100000">
                  <a:srgbClr val="1B1297"/>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kern="0">
              <a:solidFill>
                <a:srgbClr val="3D485D"/>
              </a:solidFill>
              <a:latin typeface="Arial"/>
              <a:ea typeface="等线"/>
            </a:endParaRPr>
          </a:p>
        </p:txBody>
      </p:sp>
      <p:sp>
        <p:nvSpPr>
          <p:cNvPr id="12" name="文本框 11"/>
          <p:cNvSpPr txBox="1"/>
          <p:nvPr/>
        </p:nvSpPr>
        <p:spPr>
          <a:xfrm>
            <a:off x="4634581" y="3602625"/>
            <a:ext cx="3035300" cy="914400"/>
          </a:xfrm>
          <a:prstGeom prst="rect">
            <a:avLst/>
          </a:prstGeom>
          <a:noFill/>
        </p:spPr>
        <p:txBody>
          <a:bodyPr wrap="non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defTabSz="914400">
              <a:defRPr/>
            </a:pPr>
            <a:r>
              <a:rPr lang="en-US" altLang="en-US" sz="5400" spc="600">
                <a:solidFill>
                  <a:srgbClr val="FFFFFF"/>
                </a:solidFill>
                <a:latin typeface="Microsoft YaHei W7"/>
                <a:ea typeface="Microsoft YaHei W7"/>
              </a:rPr>
              <a:t>MGLRU</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w="6350">
              <a:gradFill flip="none" rotWithShape="1">
                <a:gsLst>
                  <a:gs pos="0">
                    <a:srgbClr val="1B1297"/>
                  </a:gs>
                  <a:gs pos="100000">
                    <a:schemeClr val="accent3"/>
                  </a:gs>
                </a:gsLst>
                <a:lin ang="0" scaled="1"/>
              </a:gradFill>
              <a:prstDash val="solid"/>
              <a:miter/>
            </a:ln>
          </p:spPr>
        </p:cxnSp>
        <p:cxnSp>
          <p:nvCxnSpPr>
            <p:cNvPr id="15" name="直接连接符 14"/>
            <p:cNvCxnSpPr/>
            <p:nvPr/>
          </p:nvCxnSpPr>
          <p:spPr>
            <a:xfrm>
              <a:off x="5072742" y="4167978"/>
              <a:ext cx="5384800" cy="0"/>
            </a:xfrm>
            <a:prstGeom prst="line">
              <a:avLst/>
            </a:prstGeom>
            <a:ln w="6350">
              <a:gradFill flip="none" rotWithShape="1">
                <a:gsLst>
                  <a:gs pos="0">
                    <a:srgbClr val="1B1297"/>
                  </a:gs>
                  <a:gs pos="100000">
                    <a:schemeClr val="accent3"/>
                  </a:gs>
                </a:gsLst>
                <a:lin ang="0" scaled="1"/>
              </a:gradFill>
              <a:prstDash val="solid"/>
              <a:miter/>
            </a:ln>
          </p:spPr>
        </p:cxnSp>
      </p:grpSp>
      <p:sp>
        <p:nvSpPr>
          <p:cNvPr id="17" name="文本框 16"/>
          <p:cNvSpPr txBox="1"/>
          <p:nvPr/>
        </p:nvSpPr>
        <p:spPr>
          <a:xfrm>
            <a:off x="4662104" y="2868528"/>
            <a:ext cx="2768600" cy="6413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en-US" altLang="en-US" sz="3600" i="1">
                <a:solidFill>
                  <a:srgbClr val="C705FB"/>
                </a:solidFill>
              </a:rPr>
              <a:t>Part Two</a:t>
            </a:r>
          </a:p>
        </p:txBody>
      </p:sp>
      <p:sp>
        <p:nvSpPr>
          <p:cNvPr id="65" name="文本框 64"/>
          <p:cNvSpPr txBox="1"/>
          <p:nvPr/>
        </p:nvSpPr>
        <p:spPr>
          <a:xfrm>
            <a:off x="824230" y="43815"/>
            <a:ext cx="3327400" cy="63881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41300">
                <a:gradFill>
                  <a:gsLst>
                    <a:gs pos="0">
                      <a:srgbClr val="C705FB"/>
                    </a:gs>
                    <a:gs pos="100000">
                      <a:srgbClr val="1B1297"/>
                    </a:gs>
                  </a:gsLst>
                  <a:lin ang="5400000" scaled="1"/>
                </a:gradFill>
                <a:latin typeface="Microsoft YaHei Regular"/>
                <a:ea typeface="Microsoft YaHei Regular"/>
              </a:rPr>
              <a:t>2</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Words>
  <Application>WPS 文字</Application>
  <PresentationFormat>宽屏</PresentationFormat>
  <Paragraphs>38</Paragraphs>
  <Slides>6</Slides>
  <Notes>1</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6</vt:i4>
      </vt:variant>
    </vt:vector>
  </HeadingPairs>
  <TitlesOfParts>
    <vt:vector size="32" baseType="lpstr">
      <vt:lpstr>Arial</vt:lpstr>
      <vt:lpstr>宋体</vt:lpstr>
      <vt:lpstr>Wingdings</vt:lpstr>
      <vt:lpstr>Microsoft YaHei</vt:lpstr>
      <vt:lpstr>微软雅黑</vt:lpstr>
      <vt:lpstr>宋体</vt:lpstr>
      <vt:lpstr>Arial Unicode MS</vt:lpstr>
      <vt:lpstr>等线 Light</vt:lpstr>
      <vt:lpstr>汉仪中等线KW</vt:lpstr>
      <vt:lpstr>等线</vt:lpstr>
      <vt:lpstr>汉仪书宋二KW</vt:lpstr>
      <vt:lpstr>Arial</vt:lpstr>
      <vt:lpstr>等线</vt:lpstr>
      <vt:lpstr>腾讯体 W7</vt:lpstr>
      <vt:lpstr>Microsoft YaHei Regular</vt:lpstr>
      <vt:lpstr>Calibri</vt:lpstr>
      <vt:lpstr>Helvetica Neue</vt:lpstr>
      <vt:lpstr>摄图摩登小方体</vt:lpstr>
      <vt:lpstr>Source Han Sans SC Regular</vt:lpstr>
      <vt:lpstr>PingFang SC Regular</vt:lpstr>
      <vt:lpstr>庞门正道轻松体</vt:lpstr>
      <vt:lpstr>Source Han Sans CN Regular</vt:lpstr>
      <vt:lpstr>Microsoft YaHei W7</vt:lpstr>
      <vt:lpstr>苹方-简</vt:lpstr>
      <vt:lpstr>Office 主题​​</vt:lpstr>
      <vt:lpstr>1_Office 主题​​</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FO</cp:lastModifiedBy>
  <cp:revision>10</cp:revision>
  <dcterms:created xsi:type="dcterms:W3CDTF">2023-10-17T07:31:33Z</dcterms:created>
  <dcterms:modified xsi:type="dcterms:W3CDTF">2023-10-17T07:31:33Z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EE8BC0210367E45A15342E65FCD5AF80</vt:lpwstr>
  </property>
  <property fmtid="{D5CDD505-2E9C-101B-9397-08002B2CF9AE}" pid="3" name="KSOProductBuildVer">
    <vt:lpwstr>2052-5.1.1.7662</vt:lpwstr>
  </property>
</Properties>
</file>